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2" r:id="rId1"/>
    <p:sldMasterId id="2147483716" r:id="rId2"/>
  </p:sldMasterIdLst>
  <p:notesMasterIdLst>
    <p:notesMasterId r:id="rId39"/>
  </p:notesMasterIdLst>
  <p:sldIdLst>
    <p:sldId id="258" r:id="rId3"/>
    <p:sldId id="484" r:id="rId4"/>
    <p:sldId id="480" r:id="rId5"/>
    <p:sldId id="443" r:id="rId6"/>
    <p:sldId id="444" r:id="rId7"/>
    <p:sldId id="445" r:id="rId8"/>
    <p:sldId id="463" r:id="rId9"/>
    <p:sldId id="485" r:id="rId10"/>
    <p:sldId id="476" r:id="rId11"/>
    <p:sldId id="474" r:id="rId12"/>
    <p:sldId id="446" r:id="rId13"/>
    <p:sldId id="478" r:id="rId14"/>
    <p:sldId id="497" r:id="rId15"/>
    <p:sldId id="432" r:id="rId16"/>
    <p:sldId id="462" r:id="rId17"/>
    <p:sldId id="481" r:id="rId18"/>
    <p:sldId id="465" r:id="rId19"/>
    <p:sldId id="498" r:id="rId20"/>
    <p:sldId id="466" r:id="rId21"/>
    <p:sldId id="467" r:id="rId22"/>
    <p:sldId id="468" r:id="rId23"/>
    <p:sldId id="469" r:id="rId24"/>
    <p:sldId id="499" r:id="rId25"/>
    <p:sldId id="483" r:id="rId26"/>
    <p:sldId id="486" r:id="rId27"/>
    <p:sldId id="488" r:id="rId28"/>
    <p:sldId id="489" r:id="rId29"/>
    <p:sldId id="490" r:id="rId30"/>
    <p:sldId id="491" r:id="rId31"/>
    <p:sldId id="492" r:id="rId32"/>
    <p:sldId id="495" r:id="rId33"/>
    <p:sldId id="493" r:id="rId34"/>
    <p:sldId id="494" r:id="rId35"/>
    <p:sldId id="482" r:id="rId36"/>
    <p:sldId id="496" r:id="rId37"/>
    <p:sldId id="397" r:id="rId3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EEE7"/>
    <a:srgbClr val="CDDECE"/>
    <a:srgbClr val="E2F0D9"/>
    <a:srgbClr val="FBFDFC"/>
    <a:srgbClr val="D9D0BB"/>
    <a:srgbClr val="9DBF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82" autoAdjust="0"/>
    <p:restoredTop sz="92143" autoAdjust="0"/>
  </p:normalViewPr>
  <p:slideViewPr>
    <p:cSldViewPr snapToGrid="0" snapToObjects="1">
      <p:cViewPr varScale="1">
        <p:scale>
          <a:sx n="112" d="100"/>
          <a:sy n="112" d="100"/>
        </p:scale>
        <p:origin x="36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6E58C2-6EAC-4B03-A290-579AED780EEB}" type="datetimeFigureOut">
              <a:rPr lang="tr-TR" smtClean="0"/>
              <a:t>1.03.2023</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429B5C8-A8B9-4F59-93E3-928C5826DFA6}" type="slidenum">
              <a:rPr lang="tr-TR" smtClean="0"/>
              <a:t>‹#›</a:t>
            </a:fld>
            <a:endParaRPr lang="tr-TR"/>
          </a:p>
        </p:txBody>
      </p:sp>
    </p:spTree>
    <p:extLst>
      <p:ext uri="{BB962C8B-B14F-4D97-AF65-F5344CB8AC3E}">
        <p14:creationId xmlns:p14="http://schemas.microsoft.com/office/powerpoint/2010/main" val="1039091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15" name="Metin Yer Tutucusu 14"/>
          <p:cNvSpPr>
            <a:spLocks noGrp="1"/>
          </p:cNvSpPr>
          <p:nvPr>
            <p:ph type="body" sz="quarter" idx="10"/>
          </p:nvPr>
        </p:nvSpPr>
        <p:spPr>
          <a:xfrm>
            <a:off x="415635" y="0"/>
            <a:ext cx="10983191" cy="904009"/>
          </a:xfrm>
        </p:spPr>
        <p:txBody>
          <a:bodyPr/>
          <a:lstStyle>
            <a:lvl1pPr marL="0" indent="0" algn="ctr">
              <a:lnSpc>
                <a:spcPct val="150000"/>
              </a:lnSpc>
              <a:buNone/>
              <a:defRPr>
                <a:solidFill>
                  <a:schemeClr val="bg1"/>
                </a:solidFill>
              </a:defRPr>
            </a:lvl1pPr>
            <a:lvl2pPr marL="457200" indent="0">
              <a:buNone/>
              <a:defRPr/>
            </a:lvl2pPr>
          </a:lstStyle>
          <a:p>
            <a:pPr lvl="0"/>
            <a:endParaRPr lang="tr-TR" dirty="0"/>
          </a:p>
        </p:txBody>
      </p:sp>
    </p:spTree>
    <p:extLst>
      <p:ext uri="{BB962C8B-B14F-4D97-AF65-F5344CB8AC3E}">
        <p14:creationId xmlns:p14="http://schemas.microsoft.com/office/powerpoint/2010/main" val="833961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Metin Yer Tutucusu 14"/>
          <p:cNvSpPr>
            <a:spLocks noGrp="1"/>
          </p:cNvSpPr>
          <p:nvPr>
            <p:ph type="body" sz="quarter" idx="10"/>
          </p:nvPr>
        </p:nvSpPr>
        <p:spPr>
          <a:xfrm>
            <a:off x="415635" y="0"/>
            <a:ext cx="10983191" cy="904009"/>
          </a:xfrm>
        </p:spPr>
        <p:txBody>
          <a:bodyPr/>
          <a:lstStyle>
            <a:lvl1pPr marL="0" indent="0" algn="ctr">
              <a:lnSpc>
                <a:spcPct val="150000"/>
              </a:lnSpc>
              <a:buNone/>
              <a:defRPr>
                <a:solidFill>
                  <a:schemeClr val="bg1"/>
                </a:solidFill>
              </a:defRPr>
            </a:lvl1pPr>
            <a:lvl2pPr marL="457200" indent="0">
              <a:buNone/>
              <a:defRPr/>
            </a:lvl2pPr>
          </a:lstStyle>
          <a:p>
            <a:pPr lvl="0"/>
            <a:endParaRPr lang="tr-TR" dirty="0"/>
          </a:p>
        </p:txBody>
      </p:sp>
    </p:spTree>
    <p:extLst>
      <p:ext uri="{BB962C8B-B14F-4D97-AF65-F5344CB8AC3E}">
        <p14:creationId xmlns:p14="http://schemas.microsoft.com/office/powerpoint/2010/main" val="4095568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904009"/>
            <a:ext cx="2628900" cy="5039591"/>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904009"/>
            <a:ext cx="7734300" cy="5039591"/>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Metin Yer Tutucusu 14"/>
          <p:cNvSpPr>
            <a:spLocks noGrp="1"/>
          </p:cNvSpPr>
          <p:nvPr>
            <p:ph type="body" sz="quarter" idx="10"/>
          </p:nvPr>
        </p:nvSpPr>
        <p:spPr>
          <a:xfrm>
            <a:off x="415635" y="0"/>
            <a:ext cx="10983191" cy="904009"/>
          </a:xfrm>
        </p:spPr>
        <p:txBody>
          <a:bodyPr/>
          <a:lstStyle>
            <a:lvl1pPr marL="0" indent="0" algn="ctr">
              <a:lnSpc>
                <a:spcPct val="150000"/>
              </a:lnSpc>
              <a:buNone/>
              <a:defRPr>
                <a:solidFill>
                  <a:schemeClr val="bg1"/>
                </a:solidFill>
              </a:defRPr>
            </a:lvl1pPr>
            <a:lvl2pPr marL="457200" indent="0">
              <a:buNone/>
              <a:defRPr/>
            </a:lvl2pPr>
          </a:lstStyle>
          <a:p>
            <a:pPr lvl="0"/>
            <a:endParaRPr lang="tr-TR" dirty="0"/>
          </a:p>
        </p:txBody>
      </p:sp>
    </p:spTree>
    <p:extLst>
      <p:ext uri="{BB962C8B-B14F-4D97-AF65-F5344CB8AC3E}">
        <p14:creationId xmlns:p14="http://schemas.microsoft.com/office/powerpoint/2010/main" val="4117272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4500"/>
            </a:lvl1pPr>
          </a:lstStyle>
          <a:p>
            <a:r>
              <a:rPr lang="tr-TR"/>
              <a:t>Asıl başlık stilini düzenlemek için tıklayın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A800666D-0885-4A17-2943-CFBCC84A3834}"/>
              </a:ext>
            </a:extLst>
          </p:cNvPr>
          <p:cNvSpPr>
            <a:spLocks noGrp="1"/>
          </p:cNvSpPr>
          <p:nvPr>
            <p:ph type="dt" sz="half" idx="10"/>
          </p:nvPr>
        </p:nvSpPr>
        <p:spPr/>
        <p:txBody>
          <a:bodyPr/>
          <a:lstStyle>
            <a:lvl1pPr>
              <a:defRPr/>
            </a:lvl1pPr>
          </a:lstStyle>
          <a:p>
            <a:pPr>
              <a:defRPr/>
            </a:pPr>
            <a:fld id="{4DF8645C-DBC0-4D6F-9FFA-94E378BA66F5}" type="datetimeFigureOut">
              <a:rPr lang="tr-TR"/>
              <a:pPr>
                <a:defRPr/>
              </a:pPr>
              <a:t>1.03.2023</a:t>
            </a:fld>
            <a:endParaRPr lang="tr-TR"/>
          </a:p>
        </p:txBody>
      </p:sp>
      <p:sp>
        <p:nvSpPr>
          <p:cNvPr id="5" name="Alt Bilgi Yer Tutucusu 4">
            <a:extLst>
              <a:ext uri="{FF2B5EF4-FFF2-40B4-BE49-F238E27FC236}">
                <a16:creationId xmlns:a16="http://schemas.microsoft.com/office/drawing/2014/main" id="{A4BF6720-35B4-ADDB-20A8-5EA62670EF9F}"/>
              </a:ext>
            </a:extLst>
          </p:cNvPr>
          <p:cNvSpPr>
            <a:spLocks noGrp="1"/>
          </p:cNvSpPr>
          <p:nvPr>
            <p:ph type="ftr" sz="quarter" idx="11"/>
          </p:nvPr>
        </p:nvSpPr>
        <p:spPr/>
        <p:txBody>
          <a:bodyPr/>
          <a:lstStyle>
            <a:lvl1pPr>
              <a:defRPr/>
            </a:lvl1pPr>
          </a:lstStyle>
          <a:p>
            <a:pPr>
              <a:defRPr/>
            </a:pPr>
            <a:endParaRPr lang="tr-TR"/>
          </a:p>
        </p:txBody>
      </p:sp>
      <p:sp>
        <p:nvSpPr>
          <p:cNvPr id="6" name="Slayt Numarası Yer Tutucusu 5">
            <a:extLst>
              <a:ext uri="{FF2B5EF4-FFF2-40B4-BE49-F238E27FC236}">
                <a16:creationId xmlns:a16="http://schemas.microsoft.com/office/drawing/2014/main" id="{09013DA1-66E2-E9FE-9147-77CEA739A088}"/>
              </a:ext>
            </a:extLst>
          </p:cNvPr>
          <p:cNvSpPr>
            <a:spLocks noGrp="1"/>
          </p:cNvSpPr>
          <p:nvPr>
            <p:ph type="sldNum" sz="quarter" idx="12"/>
          </p:nvPr>
        </p:nvSpPr>
        <p:spPr/>
        <p:txBody>
          <a:bodyPr/>
          <a:lstStyle>
            <a:lvl1pPr>
              <a:defRPr/>
            </a:lvl1pPr>
          </a:lstStyle>
          <a:p>
            <a:pPr>
              <a:defRPr/>
            </a:pPr>
            <a:fld id="{BE2E3A57-5E4A-4B63-97BE-B378E9846678}" type="slidenum">
              <a:rPr lang="tr-TR" altLang="tr-TR"/>
              <a:pPr>
                <a:defRPr/>
              </a:pPr>
              <a:t>‹#›</a:t>
            </a:fld>
            <a:endParaRPr lang="tr-TR" altLang="tr-TR"/>
          </a:p>
        </p:txBody>
      </p:sp>
    </p:spTree>
    <p:extLst>
      <p:ext uri="{BB962C8B-B14F-4D97-AF65-F5344CB8AC3E}">
        <p14:creationId xmlns:p14="http://schemas.microsoft.com/office/powerpoint/2010/main" val="424058164"/>
      </p:ext>
    </p:extLst>
  </p:cSld>
  <p:clrMapOvr>
    <a:masterClrMapping/>
  </p:clrMapOvr>
  <p:transition>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FAC4EA-4355-4E4B-ABA6-2931334FA69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49123C5-5565-AB4D-9312-89B84EDEEB3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878A1BC-567E-C743-8B0F-2C052CBFF4DD}"/>
              </a:ext>
            </a:extLst>
          </p:cNvPr>
          <p:cNvSpPr>
            <a:spLocks noGrp="1"/>
          </p:cNvSpPr>
          <p:nvPr>
            <p:ph type="dt" sz="half" idx="10"/>
          </p:nvPr>
        </p:nvSpPr>
        <p:spPr/>
        <p:txBody>
          <a:bodyPr/>
          <a:lstStyle/>
          <a:p>
            <a:fld id="{2598C94E-6AF1-5945-AFA7-F853B59FED91}" type="datetimeFigureOut">
              <a:rPr lang="tr-TR" smtClean="0"/>
              <a:t>1.03.2023</a:t>
            </a:fld>
            <a:endParaRPr lang="tr-TR"/>
          </a:p>
        </p:txBody>
      </p:sp>
      <p:sp>
        <p:nvSpPr>
          <p:cNvPr id="5" name="Alt Bilgi Yer Tutucusu 4">
            <a:extLst>
              <a:ext uri="{FF2B5EF4-FFF2-40B4-BE49-F238E27FC236}">
                <a16:creationId xmlns:a16="http://schemas.microsoft.com/office/drawing/2014/main" id="{D6705588-93CC-094A-98CC-A82C4DAE54E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29CDE44-31E0-E64F-9D75-E015F373C10A}"/>
              </a:ext>
            </a:extLst>
          </p:cNvPr>
          <p:cNvSpPr>
            <a:spLocks noGrp="1"/>
          </p:cNvSpPr>
          <p:nvPr>
            <p:ph type="sldNum" sz="quarter" idx="12"/>
          </p:nvPr>
        </p:nvSpPr>
        <p:spPr/>
        <p:txBody>
          <a:bodyPr/>
          <a:lstStyle/>
          <a:p>
            <a:fld id="{8A86F05F-8F18-2742-8C5F-3FB427169995}" type="slidenum">
              <a:rPr lang="tr-TR" smtClean="0"/>
              <a:t>‹#›</a:t>
            </a:fld>
            <a:endParaRPr lang="tr-TR"/>
          </a:p>
        </p:txBody>
      </p:sp>
    </p:spTree>
    <p:extLst>
      <p:ext uri="{BB962C8B-B14F-4D97-AF65-F5344CB8AC3E}">
        <p14:creationId xmlns:p14="http://schemas.microsoft.com/office/powerpoint/2010/main" val="359456849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15" name="Metin Yer Tutucusu 14"/>
          <p:cNvSpPr>
            <a:spLocks noGrp="1"/>
          </p:cNvSpPr>
          <p:nvPr>
            <p:ph type="body" sz="quarter" idx="10"/>
          </p:nvPr>
        </p:nvSpPr>
        <p:spPr>
          <a:xfrm>
            <a:off x="415635" y="0"/>
            <a:ext cx="10983191" cy="904009"/>
          </a:xfrm>
        </p:spPr>
        <p:txBody>
          <a:bodyPr/>
          <a:lstStyle>
            <a:lvl1pPr marL="0" indent="0" algn="ctr">
              <a:lnSpc>
                <a:spcPct val="150000"/>
              </a:lnSpc>
              <a:buNone/>
              <a:defRPr>
                <a:solidFill>
                  <a:schemeClr val="bg1"/>
                </a:solidFill>
              </a:defRPr>
            </a:lvl1pPr>
            <a:lvl2pPr marL="457200" indent="0">
              <a:buNone/>
              <a:defRPr/>
            </a:lvl2pPr>
          </a:lstStyle>
          <a:p>
            <a:pPr lvl="0"/>
            <a:endParaRPr lang="tr-TR" dirty="0"/>
          </a:p>
        </p:txBody>
      </p:sp>
    </p:spTree>
    <p:extLst>
      <p:ext uri="{BB962C8B-B14F-4D97-AF65-F5344CB8AC3E}">
        <p14:creationId xmlns:p14="http://schemas.microsoft.com/office/powerpoint/2010/main" val="32970051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15" name="Metin Yer Tutucusu 14"/>
          <p:cNvSpPr>
            <a:spLocks noGrp="1"/>
          </p:cNvSpPr>
          <p:nvPr>
            <p:ph type="body" sz="quarter" idx="10"/>
          </p:nvPr>
        </p:nvSpPr>
        <p:spPr>
          <a:xfrm>
            <a:off x="415635" y="0"/>
            <a:ext cx="10983191" cy="904009"/>
          </a:xfrm>
        </p:spPr>
        <p:txBody>
          <a:bodyPr/>
          <a:lstStyle>
            <a:lvl1pPr marL="0" indent="0" algn="ctr">
              <a:lnSpc>
                <a:spcPct val="150000"/>
              </a:lnSpc>
              <a:buNone/>
              <a:defRPr>
                <a:solidFill>
                  <a:schemeClr val="bg1"/>
                </a:solidFill>
              </a:defRPr>
            </a:lvl1pPr>
            <a:lvl2pPr marL="457200" indent="0">
              <a:buNone/>
              <a:defRPr/>
            </a:lvl2pPr>
          </a:lstStyle>
          <a:p>
            <a:pPr lvl="0"/>
            <a:endParaRPr lang="tr-TR" dirty="0"/>
          </a:p>
        </p:txBody>
      </p:sp>
    </p:spTree>
    <p:extLst>
      <p:ext uri="{BB962C8B-B14F-4D97-AF65-F5344CB8AC3E}">
        <p14:creationId xmlns:p14="http://schemas.microsoft.com/office/powerpoint/2010/main" val="2648183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300B990-E008-7C6E-E30E-C21F493E56A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6E2409D-831D-8D9D-0DBA-3F7DF5EB59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30E3E11-CA6B-EAF3-C732-1BAF1F995250}"/>
              </a:ext>
            </a:extLst>
          </p:cNvPr>
          <p:cNvSpPr>
            <a:spLocks noGrp="1"/>
          </p:cNvSpPr>
          <p:nvPr>
            <p:ph type="dt" sz="half" idx="10"/>
          </p:nvPr>
        </p:nvSpPr>
        <p:spPr/>
        <p:txBody>
          <a:bodyPr/>
          <a:lstStyle/>
          <a:p>
            <a:fld id="{B84CFFB4-E3D5-499F-900A-352AA6F56508}" type="datetimeFigureOut">
              <a:rPr lang="tr-TR" smtClean="0"/>
              <a:t>1.03.2023</a:t>
            </a:fld>
            <a:endParaRPr lang="tr-TR"/>
          </a:p>
        </p:txBody>
      </p:sp>
      <p:sp>
        <p:nvSpPr>
          <p:cNvPr id="5" name="Alt Bilgi Yer Tutucusu 4">
            <a:extLst>
              <a:ext uri="{FF2B5EF4-FFF2-40B4-BE49-F238E27FC236}">
                <a16:creationId xmlns:a16="http://schemas.microsoft.com/office/drawing/2014/main" id="{55BE4655-6D37-0D18-7811-639F4B4312A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F83C98D-092A-4057-0B53-DE771944CE7B}"/>
              </a:ext>
            </a:extLst>
          </p:cNvPr>
          <p:cNvSpPr>
            <a:spLocks noGrp="1"/>
          </p:cNvSpPr>
          <p:nvPr>
            <p:ph type="sldNum" sz="quarter" idx="12"/>
          </p:nvPr>
        </p:nvSpPr>
        <p:spPr/>
        <p:txBody>
          <a:bodyPr/>
          <a:lstStyle/>
          <a:p>
            <a:fld id="{08B307FA-7AB8-4471-B095-A5661B70B8D8}" type="slidenum">
              <a:rPr lang="tr-TR" smtClean="0"/>
              <a:t>‹#›</a:t>
            </a:fld>
            <a:endParaRPr lang="tr-TR"/>
          </a:p>
        </p:txBody>
      </p:sp>
    </p:spTree>
    <p:extLst>
      <p:ext uri="{BB962C8B-B14F-4D97-AF65-F5344CB8AC3E}">
        <p14:creationId xmlns:p14="http://schemas.microsoft.com/office/powerpoint/2010/main" val="29131987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8A6A118-6237-B5BA-4E0E-D916328F8DB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430B6EF-C6B8-8720-D068-243D9A815BE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ED14832-DB8C-8C4F-E35C-8AEB72789E30}"/>
              </a:ext>
            </a:extLst>
          </p:cNvPr>
          <p:cNvSpPr>
            <a:spLocks noGrp="1"/>
          </p:cNvSpPr>
          <p:nvPr>
            <p:ph type="dt" sz="half" idx="10"/>
          </p:nvPr>
        </p:nvSpPr>
        <p:spPr/>
        <p:txBody>
          <a:bodyPr/>
          <a:lstStyle/>
          <a:p>
            <a:fld id="{B84CFFB4-E3D5-499F-900A-352AA6F56508}" type="datetimeFigureOut">
              <a:rPr lang="tr-TR" smtClean="0"/>
              <a:t>1.03.2023</a:t>
            </a:fld>
            <a:endParaRPr lang="tr-TR"/>
          </a:p>
        </p:txBody>
      </p:sp>
      <p:sp>
        <p:nvSpPr>
          <p:cNvPr id="5" name="Alt Bilgi Yer Tutucusu 4">
            <a:extLst>
              <a:ext uri="{FF2B5EF4-FFF2-40B4-BE49-F238E27FC236}">
                <a16:creationId xmlns:a16="http://schemas.microsoft.com/office/drawing/2014/main" id="{47609A5E-4CB4-5C29-7AB2-6E3C977E0C4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DEA671B-311C-4C70-80C1-9FC031714A0D}"/>
              </a:ext>
            </a:extLst>
          </p:cNvPr>
          <p:cNvSpPr>
            <a:spLocks noGrp="1"/>
          </p:cNvSpPr>
          <p:nvPr>
            <p:ph type="sldNum" sz="quarter" idx="12"/>
          </p:nvPr>
        </p:nvSpPr>
        <p:spPr/>
        <p:txBody>
          <a:bodyPr/>
          <a:lstStyle/>
          <a:p>
            <a:fld id="{08B307FA-7AB8-4471-B095-A5661B70B8D8}" type="slidenum">
              <a:rPr lang="tr-TR" smtClean="0"/>
              <a:t>‹#›</a:t>
            </a:fld>
            <a:endParaRPr lang="tr-TR"/>
          </a:p>
        </p:txBody>
      </p:sp>
    </p:spTree>
    <p:extLst>
      <p:ext uri="{BB962C8B-B14F-4D97-AF65-F5344CB8AC3E}">
        <p14:creationId xmlns:p14="http://schemas.microsoft.com/office/powerpoint/2010/main" val="3256078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DB1B53-EFBF-C8AF-84DA-6A7B37863DB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20F0A01E-0AE4-8963-BB6A-EAC140435B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5ABBA4F-E088-7177-DD4D-06952AFA7470}"/>
              </a:ext>
            </a:extLst>
          </p:cNvPr>
          <p:cNvSpPr>
            <a:spLocks noGrp="1"/>
          </p:cNvSpPr>
          <p:nvPr>
            <p:ph type="dt" sz="half" idx="10"/>
          </p:nvPr>
        </p:nvSpPr>
        <p:spPr/>
        <p:txBody>
          <a:bodyPr/>
          <a:lstStyle/>
          <a:p>
            <a:fld id="{B84CFFB4-E3D5-499F-900A-352AA6F56508}" type="datetimeFigureOut">
              <a:rPr lang="tr-TR" smtClean="0"/>
              <a:t>1.03.2023</a:t>
            </a:fld>
            <a:endParaRPr lang="tr-TR"/>
          </a:p>
        </p:txBody>
      </p:sp>
      <p:sp>
        <p:nvSpPr>
          <p:cNvPr id="5" name="Alt Bilgi Yer Tutucusu 4">
            <a:extLst>
              <a:ext uri="{FF2B5EF4-FFF2-40B4-BE49-F238E27FC236}">
                <a16:creationId xmlns:a16="http://schemas.microsoft.com/office/drawing/2014/main" id="{E0CDCE68-FA36-0F61-5A48-E048257F4A9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9360AE0-6BCE-1206-7ABD-9A1AD31A5ED5}"/>
              </a:ext>
            </a:extLst>
          </p:cNvPr>
          <p:cNvSpPr>
            <a:spLocks noGrp="1"/>
          </p:cNvSpPr>
          <p:nvPr>
            <p:ph type="sldNum" sz="quarter" idx="12"/>
          </p:nvPr>
        </p:nvSpPr>
        <p:spPr/>
        <p:txBody>
          <a:bodyPr/>
          <a:lstStyle/>
          <a:p>
            <a:fld id="{08B307FA-7AB8-4471-B095-A5661B70B8D8}" type="slidenum">
              <a:rPr lang="tr-TR" smtClean="0"/>
              <a:t>‹#›</a:t>
            </a:fld>
            <a:endParaRPr lang="tr-TR"/>
          </a:p>
        </p:txBody>
      </p:sp>
    </p:spTree>
    <p:extLst>
      <p:ext uri="{BB962C8B-B14F-4D97-AF65-F5344CB8AC3E}">
        <p14:creationId xmlns:p14="http://schemas.microsoft.com/office/powerpoint/2010/main" val="17968641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F58528-1DD5-6986-5B8E-6560DC2CAB5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2D9A9D0-0D3E-ED34-D9EC-6F1776FCF6BF}"/>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BA57B48F-8CAE-B9D3-E382-4530F8250B99}"/>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62C625C5-0088-AD4C-EC7E-B12D1B2D4BD5}"/>
              </a:ext>
            </a:extLst>
          </p:cNvPr>
          <p:cNvSpPr>
            <a:spLocks noGrp="1"/>
          </p:cNvSpPr>
          <p:nvPr>
            <p:ph type="dt" sz="half" idx="10"/>
          </p:nvPr>
        </p:nvSpPr>
        <p:spPr/>
        <p:txBody>
          <a:bodyPr/>
          <a:lstStyle/>
          <a:p>
            <a:fld id="{B84CFFB4-E3D5-499F-900A-352AA6F56508}" type="datetimeFigureOut">
              <a:rPr lang="tr-TR" smtClean="0"/>
              <a:t>1.03.2023</a:t>
            </a:fld>
            <a:endParaRPr lang="tr-TR"/>
          </a:p>
        </p:txBody>
      </p:sp>
      <p:sp>
        <p:nvSpPr>
          <p:cNvPr id="6" name="Alt Bilgi Yer Tutucusu 5">
            <a:extLst>
              <a:ext uri="{FF2B5EF4-FFF2-40B4-BE49-F238E27FC236}">
                <a16:creationId xmlns:a16="http://schemas.microsoft.com/office/drawing/2014/main" id="{9A391D40-1693-2C34-0436-EAF5596BEB1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2348EF9-DF64-40AE-47A4-C6D1AA50B06B}"/>
              </a:ext>
            </a:extLst>
          </p:cNvPr>
          <p:cNvSpPr>
            <a:spLocks noGrp="1"/>
          </p:cNvSpPr>
          <p:nvPr>
            <p:ph type="sldNum" sz="quarter" idx="12"/>
          </p:nvPr>
        </p:nvSpPr>
        <p:spPr/>
        <p:txBody>
          <a:bodyPr/>
          <a:lstStyle/>
          <a:p>
            <a:fld id="{08B307FA-7AB8-4471-B095-A5661B70B8D8}" type="slidenum">
              <a:rPr lang="tr-TR" smtClean="0"/>
              <a:t>‹#›</a:t>
            </a:fld>
            <a:endParaRPr lang="tr-TR"/>
          </a:p>
        </p:txBody>
      </p:sp>
    </p:spTree>
    <p:extLst>
      <p:ext uri="{BB962C8B-B14F-4D97-AF65-F5344CB8AC3E}">
        <p14:creationId xmlns:p14="http://schemas.microsoft.com/office/powerpoint/2010/main" val="28895336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Metin Yer Tutucusu 14"/>
          <p:cNvSpPr>
            <a:spLocks noGrp="1"/>
          </p:cNvSpPr>
          <p:nvPr>
            <p:ph type="body" sz="quarter" idx="10"/>
          </p:nvPr>
        </p:nvSpPr>
        <p:spPr>
          <a:xfrm>
            <a:off x="415635" y="0"/>
            <a:ext cx="10983191" cy="904009"/>
          </a:xfrm>
        </p:spPr>
        <p:txBody>
          <a:bodyPr/>
          <a:lstStyle>
            <a:lvl1pPr marL="0" indent="0" algn="ctr">
              <a:lnSpc>
                <a:spcPct val="150000"/>
              </a:lnSpc>
              <a:buNone/>
              <a:defRPr>
                <a:solidFill>
                  <a:schemeClr val="bg1"/>
                </a:solidFill>
              </a:defRPr>
            </a:lvl1pPr>
            <a:lvl2pPr marL="457200" indent="0">
              <a:buNone/>
              <a:defRPr/>
            </a:lvl2pPr>
          </a:lstStyle>
          <a:p>
            <a:pPr lvl="0"/>
            <a:endParaRPr lang="tr-TR" dirty="0"/>
          </a:p>
        </p:txBody>
      </p:sp>
    </p:spTree>
    <p:extLst>
      <p:ext uri="{BB962C8B-B14F-4D97-AF65-F5344CB8AC3E}">
        <p14:creationId xmlns:p14="http://schemas.microsoft.com/office/powerpoint/2010/main" val="11336643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2FEC63-8300-836E-EBEA-F931818679C0}"/>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AC53FF2-15D4-D755-096E-C2A8DDCE47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3C7D76E8-D31A-2242-979C-EB20739398A7}"/>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4B75C6DD-5001-FC4E-91A8-8CE9844319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EB13F3CF-FFDE-41C7-CC19-A3AE4546867B}"/>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86A771F1-C6BE-11EF-5188-5D8F83F62B6E}"/>
              </a:ext>
            </a:extLst>
          </p:cNvPr>
          <p:cNvSpPr>
            <a:spLocks noGrp="1"/>
          </p:cNvSpPr>
          <p:nvPr>
            <p:ph type="dt" sz="half" idx="10"/>
          </p:nvPr>
        </p:nvSpPr>
        <p:spPr/>
        <p:txBody>
          <a:bodyPr/>
          <a:lstStyle/>
          <a:p>
            <a:fld id="{B84CFFB4-E3D5-499F-900A-352AA6F56508}" type="datetimeFigureOut">
              <a:rPr lang="tr-TR" smtClean="0"/>
              <a:t>1.03.2023</a:t>
            </a:fld>
            <a:endParaRPr lang="tr-TR"/>
          </a:p>
        </p:txBody>
      </p:sp>
      <p:sp>
        <p:nvSpPr>
          <p:cNvPr id="8" name="Alt Bilgi Yer Tutucusu 7">
            <a:extLst>
              <a:ext uri="{FF2B5EF4-FFF2-40B4-BE49-F238E27FC236}">
                <a16:creationId xmlns:a16="http://schemas.microsoft.com/office/drawing/2014/main" id="{84EDD0F4-3C73-BB1F-675E-70414525B68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08352876-A724-0155-AA52-18FC8B45F2D6}"/>
              </a:ext>
            </a:extLst>
          </p:cNvPr>
          <p:cNvSpPr>
            <a:spLocks noGrp="1"/>
          </p:cNvSpPr>
          <p:nvPr>
            <p:ph type="sldNum" sz="quarter" idx="12"/>
          </p:nvPr>
        </p:nvSpPr>
        <p:spPr/>
        <p:txBody>
          <a:bodyPr/>
          <a:lstStyle/>
          <a:p>
            <a:fld id="{08B307FA-7AB8-4471-B095-A5661B70B8D8}" type="slidenum">
              <a:rPr lang="tr-TR" smtClean="0"/>
              <a:t>‹#›</a:t>
            </a:fld>
            <a:endParaRPr lang="tr-TR"/>
          </a:p>
        </p:txBody>
      </p:sp>
    </p:spTree>
    <p:extLst>
      <p:ext uri="{BB962C8B-B14F-4D97-AF65-F5344CB8AC3E}">
        <p14:creationId xmlns:p14="http://schemas.microsoft.com/office/powerpoint/2010/main" val="39323649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F644A4-1E46-260E-AC7F-AA6D8470B1F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6EA6B25-5E78-8CCA-68D7-4CB09109DDFF}"/>
              </a:ext>
            </a:extLst>
          </p:cNvPr>
          <p:cNvSpPr>
            <a:spLocks noGrp="1"/>
          </p:cNvSpPr>
          <p:nvPr>
            <p:ph type="dt" sz="half" idx="10"/>
          </p:nvPr>
        </p:nvSpPr>
        <p:spPr/>
        <p:txBody>
          <a:bodyPr/>
          <a:lstStyle/>
          <a:p>
            <a:fld id="{B84CFFB4-E3D5-499F-900A-352AA6F56508}" type="datetimeFigureOut">
              <a:rPr lang="tr-TR" smtClean="0"/>
              <a:t>1.03.2023</a:t>
            </a:fld>
            <a:endParaRPr lang="tr-TR"/>
          </a:p>
        </p:txBody>
      </p:sp>
      <p:sp>
        <p:nvSpPr>
          <p:cNvPr id="4" name="Alt Bilgi Yer Tutucusu 3">
            <a:extLst>
              <a:ext uri="{FF2B5EF4-FFF2-40B4-BE49-F238E27FC236}">
                <a16:creationId xmlns:a16="http://schemas.microsoft.com/office/drawing/2014/main" id="{3A9985D2-5794-091C-AF00-924804B42F1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CCF9939-587B-DAE3-E525-30A4E1FB2644}"/>
              </a:ext>
            </a:extLst>
          </p:cNvPr>
          <p:cNvSpPr>
            <a:spLocks noGrp="1"/>
          </p:cNvSpPr>
          <p:nvPr>
            <p:ph type="sldNum" sz="quarter" idx="12"/>
          </p:nvPr>
        </p:nvSpPr>
        <p:spPr/>
        <p:txBody>
          <a:bodyPr/>
          <a:lstStyle/>
          <a:p>
            <a:fld id="{08B307FA-7AB8-4471-B095-A5661B70B8D8}" type="slidenum">
              <a:rPr lang="tr-TR" smtClean="0"/>
              <a:t>‹#›</a:t>
            </a:fld>
            <a:endParaRPr lang="tr-TR"/>
          </a:p>
        </p:txBody>
      </p:sp>
    </p:spTree>
    <p:extLst>
      <p:ext uri="{BB962C8B-B14F-4D97-AF65-F5344CB8AC3E}">
        <p14:creationId xmlns:p14="http://schemas.microsoft.com/office/powerpoint/2010/main" val="16907173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CB0D2A5C-5DB9-7AD3-47CA-8F69B734465B}"/>
              </a:ext>
            </a:extLst>
          </p:cNvPr>
          <p:cNvSpPr>
            <a:spLocks noGrp="1"/>
          </p:cNvSpPr>
          <p:nvPr>
            <p:ph type="dt" sz="half" idx="10"/>
          </p:nvPr>
        </p:nvSpPr>
        <p:spPr/>
        <p:txBody>
          <a:bodyPr/>
          <a:lstStyle/>
          <a:p>
            <a:fld id="{B84CFFB4-E3D5-499F-900A-352AA6F56508}" type="datetimeFigureOut">
              <a:rPr lang="tr-TR" smtClean="0"/>
              <a:t>1.03.2023</a:t>
            </a:fld>
            <a:endParaRPr lang="tr-TR"/>
          </a:p>
        </p:txBody>
      </p:sp>
      <p:sp>
        <p:nvSpPr>
          <p:cNvPr id="3" name="Alt Bilgi Yer Tutucusu 2">
            <a:extLst>
              <a:ext uri="{FF2B5EF4-FFF2-40B4-BE49-F238E27FC236}">
                <a16:creationId xmlns:a16="http://schemas.microsoft.com/office/drawing/2014/main" id="{984E998C-3515-4333-6778-1DD37156E4B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28F3D22-EF87-E8BB-9E69-56B238F8189F}"/>
              </a:ext>
            </a:extLst>
          </p:cNvPr>
          <p:cNvSpPr>
            <a:spLocks noGrp="1"/>
          </p:cNvSpPr>
          <p:nvPr>
            <p:ph type="sldNum" sz="quarter" idx="12"/>
          </p:nvPr>
        </p:nvSpPr>
        <p:spPr/>
        <p:txBody>
          <a:bodyPr/>
          <a:lstStyle/>
          <a:p>
            <a:fld id="{08B307FA-7AB8-4471-B095-A5661B70B8D8}" type="slidenum">
              <a:rPr lang="tr-TR" smtClean="0"/>
              <a:t>‹#›</a:t>
            </a:fld>
            <a:endParaRPr lang="tr-TR"/>
          </a:p>
        </p:txBody>
      </p:sp>
    </p:spTree>
    <p:extLst>
      <p:ext uri="{BB962C8B-B14F-4D97-AF65-F5344CB8AC3E}">
        <p14:creationId xmlns:p14="http://schemas.microsoft.com/office/powerpoint/2010/main" val="33635512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B19FC9-D9E1-8FDE-B12C-7A5099CA516C}"/>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5093D600-8329-1DEC-FCA4-A26CFB0968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345AF755-22BD-7BD5-F1A7-01A4F80C78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0FAA851-291B-C1E0-9D2A-8F1E522E76CA}"/>
              </a:ext>
            </a:extLst>
          </p:cNvPr>
          <p:cNvSpPr>
            <a:spLocks noGrp="1"/>
          </p:cNvSpPr>
          <p:nvPr>
            <p:ph type="dt" sz="half" idx="10"/>
          </p:nvPr>
        </p:nvSpPr>
        <p:spPr/>
        <p:txBody>
          <a:bodyPr/>
          <a:lstStyle/>
          <a:p>
            <a:fld id="{B84CFFB4-E3D5-499F-900A-352AA6F56508}" type="datetimeFigureOut">
              <a:rPr lang="tr-TR" smtClean="0"/>
              <a:t>1.03.2023</a:t>
            </a:fld>
            <a:endParaRPr lang="tr-TR"/>
          </a:p>
        </p:txBody>
      </p:sp>
      <p:sp>
        <p:nvSpPr>
          <p:cNvPr id="6" name="Alt Bilgi Yer Tutucusu 5">
            <a:extLst>
              <a:ext uri="{FF2B5EF4-FFF2-40B4-BE49-F238E27FC236}">
                <a16:creationId xmlns:a16="http://schemas.microsoft.com/office/drawing/2014/main" id="{95A1DEF1-B4B1-9E78-E7B6-84A60D0007F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2EC0187-362B-A7D5-20C1-99EF559A2835}"/>
              </a:ext>
            </a:extLst>
          </p:cNvPr>
          <p:cNvSpPr>
            <a:spLocks noGrp="1"/>
          </p:cNvSpPr>
          <p:nvPr>
            <p:ph type="sldNum" sz="quarter" idx="12"/>
          </p:nvPr>
        </p:nvSpPr>
        <p:spPr/>
        <p:txBody>
          <a:bodyPr/>
          <a:lstStyle/>
          <a:p>
            <a:fld id="{08B307FA-7AB8-4471-B095-A5661B70B8D8}" type="slidenum">
              <a:rPr lang="tr-TR" smtClean="0"/>
              <a:t>‹#›</a:t>
            </a:fld>
            <a:endParaRPr lang="tr-TR"/>
          </a:p>
        </p:txBody>
      </p:sp>
    </p:spTree>
    <p:extLst>
      <p:ext uri="{BB962C8B-B14F-4D97-AF65-F5344CB8AC3E}">
        <p14:creationId xmlns:p14="http://schemas.microsoft.com/office/powerpoint/2010/main" val="25150965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B34122-BA2A-EE45-CC90-8D3CEB665B5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87588166-3E17-8842-0163-964ED099C1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9813ABF-08D4-824D-DD48-3D561A75C1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DDA560B-FB49-9189-BA00-C78045884283}"/>
              </a:ext>
            </a:extLst>
          </p:cNvPr>
          <p:cNvSpPr>
            <a:spLocks noGrp="1"/>
          </p:cNvSpPr>
          <p:nvPr>
            <p:ph type="dt" sz="half" idx="10"/>
          </p:nvPr>
        </p:nvSpPr>
        <p:spPr/>
        <p:txBody>
          <a:bodyPr/>
          <a:lstStyle/>
          <a:p>
            <a:fld id="{B84CFFB4-E3D5-499F-900A-352AA6F56508}" type="datetimeFigureOut">
              <a:rPr lang="tr-TR" smtClean="0"/>
              <a:t>1.03.2023</a:t>
            </a:fld>
            <a:endParaRPr lang="tr-TR"/>
          </a:p>
        </p:txBody>
      </p:sp>
      <p:sp>
        <p:nvSpPr>
          <p:cNvPr id="6" name="Alt Bilgi Yer Tutucusu 5">
            <a:extLst>
              <a:ext uri="{FF2B5EF4-FFF2-40B4-BE49-F238E27FC236}">
                <a16:creationId xmlns:a16="http://schemas.microsoft.com/office/drawing/2014/main" id="{8BDF1262-0331-E26F-2BA5-3B53EEE40F1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C8F75F3-5D2D-4156-56A1-1DFB29E42262}"/>
              </a:ext>
            </a:extLst>
          </p:cNvPr>
          <p:cNvSpPr>
            <a:spLocks noGrp="1"/>
          </p:cNvSpPr>
          <p:nvPr>
            <p:ph type="sldNum" sz="quarter" idx="12"/>
          </p:nvPr>
        </p:nvSpPr>
        <p:spPr/>
        <p:txBody>
          <a:bodyPr/>
          <a:lstStyle/>
          <a:p>
            <a:fld id="{08B307FA-7AB8-4471-B095-A5661B70B8D8}" type="slidenum">
              <a:rPr lang="tr-TR" smtClean="0"/>
              <a:t>‹#›</a:t>
            </a:fld>
            <a:endParaRPr lang="tr-TR"/>
          </a:p>
        </p:txBody>
      </p:sp>
    </p:spTree>
    <p:extLst>
      <p:ext uri="{BB962C8B-B14F-4D97-AF65-F5344CB8AC3E}">
        <p14:creationId xmlns:p14="http://schemas.microsoft.com/office/powerpoint/2010/main" val="13418640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E978E3C-8050-F75E-A560-6B53B0870E0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CD2FB165-1A94-1503-B3BF-4D4094F5DF7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FE4F3B0-6EF5-E08B-C23D-BF55B621BA9B}"/>
              </a:ext>
            </a:extLst>
          </p:cNvPr>
          <p:cNvSpPr>
            <a:spLocks noGrp="1"/>
          </p:cNvSpPr>
          <p:nvPr>
            <p:ph type="dt" sz="half" idx="10"/>
          </p:nvPr>
        </p:nvSpPr>
        <p:spPr/>
        <p:txBody>
          <a:bodyPr/>
          <a:lstStyle/>
          <a:p>
            <a:fld id="{B84CFFB4-E3D5-499F-900A-352AA6F56508}" type="datetimeFigureOut">
              <a:rPr lang="tr-TR" smtClean="0"/>
              <a:t>1.03.2023</a:t>
            </a:fld>
            <a:endParaRPr lang="tr-TR"/>
          </a:p>
        </p:txBody>
      </p:sp>
      <p:sp>
        <p:nvSpPr>
          <p:cNvPr id="5" name="Alt Bilgi Yer Tutucusu 4">
            <a:extLst>
              <a:ext uri="{FF2B5EF4-FFF2-40B4-BE49-F238E27FC236}">
                <a16:creationId xmlns:a16="http://schemas.microsoft.com/office/drawing/2014/main" id="{87307901-B0BB-A202-DCD2-CB7CB0145F1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B909C04-15C6-DD5B-663F-D349148CB469}"/>
              </a:ext>
            </a:extLst>
          </p:cNvPr>
          <p:cNvSpPr>
            <a:spLocks noGrp="1"/>
          </p:cNvSpPr>
          <p:nvPr>
            <p:ph type="sldNum" sz="quarter" idx="12"/>
          </p:nvPr>
        </p:nvSpPr>
        <p:spPr/>
        <p:txBody>
          <a:bodyPr/>
          <a:lstStyle/>
          <a:p>
            <a:fld id="{08B307FA-7AB8-4471-B095-A5661B70B8D8}" type="slidenum">
              <a:rPr lang="tr-TR" smtClean="0"/>
              <a:t>‹#›</a:t>
            </a:fld>
            <a:endParaRPr lang="tr-TR"/>
          </a:p>
        </p:txBody>
      </p:sp>
    </p:spTree>
    <p:extLst>
      <p:ext uri="{BB962C8B-B14F-4D97-AF65-F5344CB8AC3E}">
        <p14:creationId xmlns:p14="http://schemas.microsoft.com/office/powerpoint/2010/main" val="33236133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CCD2BF4-9C12-D2EC-AB2D-7B681E2D49E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75CA0B21-6376-206A-8D44-E022BD6F5BD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9BC35E9-4C9A-CB5E-BA7D-057612CFA482}"/>
              </a:ext>
            </a:extLst>
          </p:cNvPr>
          <p:cNvSpPr>
            <a:spLocks noGrp="1"/>
          </p:cNvSpPr>
          <p:nvPr>
            <p:ph type="dt" sz="half" idx="10"/>
          </p:nvPr>
        </p:nvSpPr>
        <p:spPr/>
        <p:txBody>
          <a:bodyPr/>
          <a:lstStyle/>
          <a:p>
            <a:fld id="{B84CFFB4-E3D5-499F-900A-352AA6F56508}" type="datetimeFigureOut">
              <a:rPr lang="tr-TR" smtClean="0"/>
              <a:t>1.03.2023</a:t>
            </a:fld>
            <a:endParaRPr lang="tr-TR"/>
          </a:p>
        </p:txBody>
      </p:sp>
      <p:sp>
        <p:nvSpPr>
          <p:cNvPr id="5" name="Alt Bilgi Yer Tutucusu 4">
            <a:extLst>
              <a:ext uri="{FF2B5EF4-FFF2-40B4-BE49-F238E27FC236}">
                <a16:creationId xmlns:a16="http://schemas.microsoft.com/office/drawing/2014/main" id="{5CD47D01-6FE0-5067-A761-73D48353272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EAA8AA7-8255-CEB0-FCB3-18A240C7ACCC}"/>
              </a:ext>
            </a:extLst>
          </p:cNvPr>
          <p:cNvSpPr>
            <a:spLocks noGrp="1"/>
          </p:cNvSpPr>
          <p:nvPr>
            <p:ph type="sldNum" sz="quarter" idx="12"/>
          </p:nvPr>
        </p:nvSpPr>
        <p:spPr/>
        <p:txBody>
          <a:bodyPr/>
          <a:lstStyle/>
          <a:p>
            <a:fld id="{08B307FA-7AB8-4471-B095-A5661B70B8D8}" type="slidenum">
              <a:rPr lang="tr-TR" smtClean="0"/>
              <a:t>‹#›</a:t>
            </a:fld>
            <a:endParaRPr lang="tr-TR"/>
          </a:p>
        </p:txBody>
      </p:sp>
    </p:spTree>
    <p:extLst>
      <p:ext uri="{BB962C8B-B14F-4D97-AF65-F5344CB8AC3E}">
        <p14:creationId xmlns:p14="http://schemas.microsoft.com/office/powerpoint/2010/main" val="16082662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_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15" name="Metin Yer Tutucusu 14"/>
          <p:cNvSpPr>
            <a:spLocks noGrp="1"/>
          </p:cNvSpPr>
          <p:nvPr>
            <p:ph type="body" sz="quarter" idx="10"/>
          </p:nvPr>
        </p:nvSpPr>
        <p:spPr>
          <a:xfrm>
            <a:off x="415635" y="0"/>
            <a:ext cx="10983191" cy="904009"/>
          </a:xfrm>
        </p:spPr>
        <p:txBody>
          <a:bodyPr/>
          <a:lstStyle>
            <a:lvl1pPr marL="0" indent="0" algn="ctr">
              <a:lnSpc>
                <a:spcPct val="150000"/>
              </a:lnSpc>
              <a:buNone/>
              <a:defRPr>
                <a:solidFill>
                  <a:schemeClr val="bg1"/>
                </a:solidFill>
              </a:defRPr>
            </a:lvl1pPr>
            <a:lvl2pPr marL="457200" indent="0">
              <a:buNone/>
              <a:defRPr/>
            </a:lvl2pPr>
          </a:lstStyle>
          <a:p>
            <a:pPr lvl="0"/>
            <a:endParaRPr lang="tr-TR" dirty="0"/>
          </a:p>
        </p:txBody>
      </p:sp>
    </p:spTree>
    <p:extLst>
      <p:ext uri="{BB962C8B-B14F-4D97-AF65-F5344CB8AC3E}">
        <p14:creationId xmlns:p14="http://schemas.microsoft.com/office/powerpoint/2010/main" val="1294855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2398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7" name="Metin Yer Tutucusu 14"/>
          <p:cNvSpPr>
            <a:spLocks noGrp="1"/>
          </p:cNvSpPr>
          <p:nvPr>
            <p:ph type="body" sz="quarter" idx="10"/>
          </p:nvPr>
        </p:nvSpPr>
        <p:spPr>
          <a:xfrm>
            <a:off x="415635" y="0"/>
            <a:ext cx="10983191" cy="904009"/>
          </a:xfrm>
        </p:spPr>
        <p:txBody>
          <a:bodyPr/>
          <a:lstStyle>
            <a:lvl1pPr marL="0" indent="0" algn="ctr">
              <a:lnSpc>
                <a:spcPct val="150000"/>
              </a:lnSpc>
              <a:buNone/>
              <a:defRPr>
                <a:solidFill>
                  <a:schemeClr val="bg1"/>
                </a:solidFill>
              </a:defRPr>
            </a:lvl1pPr>
            <a:lvl2pPr marL="457200" indent="0">
              <a:buNone/>
              <a:defRPr/>
            </a:lvl2pPr>
          </a:lstStyle>
          <a:p>
            <a:pPr lvl="0"/>
            <a:endParaRPr lang="tr-TR" dirty="0"/>
          </a:p>
        </p:txBody>
      </p:sp>
    </p:spTree>
    <p:extLst>
      <p:ext uri="{BB962C8B-B14F-4D97-AF65-F5344CB8AC3E}">
        <p14:creationId xmlns:p14="http://schemas.microsoft.com/office/powerpoint/2010/main" val="1703060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03484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03484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8" name="Metin Yer Tutucusu 14"/>
          <p:cNvSpPr>
            <a:spLocks noGrp="1"/>
          </p:cNvSpPr>
          <p:nvPr>
            <p:ph type="body" sz="quarter" idx="10"/>
          </p:nvPr>
        </p:nvSpPr>
        <p:spPr>
          <a:xfrm>
            <a:off x="415635" y="0"/>
            <a:ext cx="10983191" cy="904009"/>
          </a:xfrm>
        </p:spPr>
        <p:txBody>
          <a:bodyPr/>
          <a:lstStyle>
            <a:lvl1pPr marL="0" indent="0" algn="ctr">
              <a:lnSpc>
                <a:spcPct val="150000"/>
              </a:lnSpc>
              <a:buNone/>
              <a:defRPr>
                <a:solidFill>
                  <a:schemeClr val="bg1"/>
                </a:solidFill>
              </a:defRPr>
            </a:lvl1pPr>
            <a:lvl2pPr marL="457200" indent="0">
              <a:buNone/>
              <a:defRPr/>
            </a:lvl2pPr>
          </a:lstStyle>
          <a:p>
            <a:pPr lvl="0"/>
            <a:endParaRPr lang="tr-TR" dirty="0"/>
          </a:p>
        </p:txBody>
      </p:sp>
    </p:spTree>
    <p:extLst>
      <p:ext uri="{BB962C8B-B14F-4D97-AF65-F5344CB8AC3E}">
        <p14:creationId xmlns:p14="http://schemas.microsoft.com/office/powerpoint/2010/main" val="3203130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872836"/>
            <a:ext cx="10515600" cy="817852"/>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41774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41774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10" name="Metin Yer Tutucusu 14"/>
          <p:cNvSpPr>
            <a:spLocks noGrp="1"/>
          </p:cNvSpPr>
          <p:nvPr>
            <p:ph type="body" sz="quarter" idx="10"/>
          </p:nvPr>
        </p:nvSpPr>
        <p:spPr>
          <a:xfrm>
            <a:off x="415635" y="0"/>
            <a:ext cx="10983191" cy="904009"/>
          </a:xfrm>
        </p:spPr>
        <p:txBody>
          <a:bodyPr/>
          <a:lstStyle>
            <a:lvl1pPr marL="0" indent="0" algn="ctr">
              <a:lnSpc>
                <a:spcPct val="150000"/>
              </a:lnSpc>
              <a:buNone/>
              <a:defRPr>
                <a:solidFill>
                  <a:schemeClr val="bg1"/>
                </a:solidFill>
              </a:defRPr>
            </a:lvl1pPr>
            <a:lvl2pPr marL="457200" indent="0">
              <a:buNone/>
              <a:defRPr/>
            </a:lvl2pPr>
          </a:lstStyle>
          <a:p>
            <a:pPr lvl="0"/>
            <a:endParaRPr lang="tr-TR" dirty="0"/>
          </a:p>
        </p:txBody>
      </p:sp>
    </p:spTree>
    <p:extLst>
      <p:ext uri="{BB962C8B-B14F-4D97-AF65-F5344CB8AC3E}">
        <p14:creationId xmlns:p14="http://schemas.microsoft.com/office/powerpoint/2010/main" val="242319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6" name="Metin Yer Tutucusu 14"/>
          <p:cNvSpPr>
            <a:spLocks noGrp="1"/>
          </p:cNvSpPr>
          <p:nvPr>
            <p:ph type="body" sz="quarter" idx="10"/>
          </p:nvPr>
        </p:nvSpPr>
        <p:spPr>
          <a:xfrm>
            <a:off x="415635" y="0"/>
            <a:ext cx="10983191" cy="904009"/>
          </a:xfrm>
        </p:spPr>
        <p:txBody>
          <a:bodyPr/>
          <a:lstStyle>
            <a:lvl1pPr marL="0" indent="0" algn="ctr">
              <a:lnSpc>
                <a:spcPct val="150000"/>
              </a:lnSpc>
              <a:buNone/>
              <a:defRPr>
                <a:solidFill>
                  <a:schemeClr val="bg1"/>
                </a:solidFill>
              </a:defRPr>
            </a:lvl1pPr>
            <a:lvl2pPr marL="457200" indent="0">
              <a:buNone/>
              <a:defRPr/>
            </a:lvl2pPr>
          </a:lstStyle>
          <a:p>
            <a:pPr lvl="0"/>
            <a:endParaRPr lang="tr-TR" dirty="0"/>
          </a:p>
        </p:txBody>
      </p:sp>
    </p:spTree>
    <p:extLst>
      <p:ext uri="{BB962C8B-B14F-4D97-AF65-F5344CB8AC3E}">
        <p14:creationId xmlns:p14="http://schemas.microsoft.com/office/powerpoint/2010/main" val="3395826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ş">
    <p:spTree>
      <p:nvGrpSpPr>
        <p:cNvPr id="1" name=""/>
        <p:cNvGrpSpPr/>
        <p:nvPr/>
      </p:nvGrpSpPr>
      <p:grpSpPr>
        <a:xfrm>
          <a:off x="0" y="0"/>
          <a:ext cx="0" cy="0"/>
          <a:chOff x="0" y="0"/>
          <a:chExt cx="0" cy="0"/>
        </a:xfrm>
      </p:grpSpPr>
      <p:sp>
        <p:nvSpPr>
          <p:cNvPr id="5" name="Metin Yer Tutucusu 14"/>
          <p:cNvSpPr>
            <a:spLocks noGrp="1"/>
          </p:cNvSpPr>
          <p:nvPr>
            <p:ph type="body" sz="quarter" idx="10"/>
          </p:nvPr>
        </p:nvSpPr>
        <p:spPr>
          <a:xfrm>
            <a:off x="415635" y="0"/>
            <a:ext cx="10983191" cy="904009"/>
          </a:xfrm>
        </p:spPr>
        <p:txBody>
          <a:bodyPr/>
          <a:lstStyle>
            <a:lvl1pPr marL="0" indent="0" algn="ctr">
              <a:lnSpc>
                <a:spcPct val="150000"/>
              </a:lnSpc>
              <a:buNone/>
              <a:defRPr>
                <a:solidFill>
                  <a:schemeClr val="bg1"/>
                </a:solidFill>
              </a:defRPr>
            </a:lvl1pPr>
            <a:lvl2pPr marL="457200" indent="0">
              <a:buNone/>
              <a:defRPr/>
            </a:lvl2pPr>
          </a:lstStyle>
          <a:p>
            <a:pPr lvl="0"/>
            <a:endParaRPr lang="tr-TR" dirty="0"/>
          </a:p>
        </p:txBody>
      </p:sp>
    </p:spTree>
    <p:extLst>
      <p:ext uri="{BB962C8B-B14F-4D97-AF65-F5344CB8AC3E}">
        <p14:creationId xmlns:p14="http://schemas.microsoft.com/office/powerpoint/2010/main" val="120541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904008"/>
            <a:ext cx="3932237" cy="1153391"/>
          </a:xfrm>
        </p:spPr>
        <p:txBody>
          <a:bodyPr anchor="b"/>
          <a:lstStyle>
            <a:lvl1pPr>
              <a:defRPr sz="3200"/>
            </a:lvl1pPr>
          </a:lstStyle>
          <a:p>
            <a:r>
              <a:rPr lang="tr-TR" dirty="0"/>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8" name="Metin Yer Tutucusu 14"/>
          <p:cNvSpPr>
            <a:spLocks noGrp="1"/>
          </p:cNvSpPr>
          <p:nvPr>
            <p:ph type="body" sz="quarter" idx="10"/>
          </p:nvPr>
        </p:nvSpPr>
        <p:spPr>
          <a:xfrm>
            <a:off x="415635" y="0"/>
            <a:ext cx="10983191" cy="904009"/>
          </a:xfrm>
        </p:spPr>
        <p:txBody>
          <a:bodyPr/>
          <a:lstStyle>
            <a:lvl1pPr marL="0" indent="0" algn="ctr">
              <a:lnSpc>
                <a:spcPct val="150000"/>
              </a:lnSpc>
              <a:buNone/>
              <a:defRPr>
                <a:solidFill>
                  <a:schemeClr val="bg1"/>
                </a:solidFill>
              </a:defRPr>
            </a:lvl1pPr>
            <a:lvl2pPr marL="457200" indent="0">
              <a:buNone/>
              <a:defRPr/>
            </a:lvl2pPr>
          </a:lstStyle>
          <a:p>
            <a:pPr lvl="0"/>
            <a:endParaRPr lang="tr-TR" dirty="0"/>
          </a:p>
        </p:txBody>
      </p:sp>
    </p:spTree>
    <p:extLst>
      <p:ext uri="{BB962C8B-B14F-4D97-AF65-F5344CB8AC3E}">
        <p14:creationId xmlns:p14="http://schemas.microsoft.com/office/powerpoint/2010/main" val="3268666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Tree>
    <p:extLst>
      <p:ext uri="{BB962C8B-B14F-4D97-AF65-F5344CB8AC3E}">
        <p14:creationId xmlns:p14="http://schemas.microsoft.com/office/powerpoint/2010/main" val="2776240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Dikdörtgen 7"/>
          <p:cNvSpPr/>
          <p:nvPr userDrawn="1"/>
        </p:nvSpPr>
        <p:spPr>
          <a:xfrm>
            <a:off x="0" y="5943599"/>
            <a:ext cx="12210287" cy="914400"/>
          </a:xfrm>
          <a:prstGeom prst="rect">
            <a:avLst/>
          </a:prstGeom>
          <a:solidFill>
            <a:srgbClr val="00A5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İçerik Yer Tutucusu 16"/>
          <p:cNvSpPr txBox="1">
            <a:spLocks/>
          </p:cNvSpPr>
          <p:nvPr userDrawn="1"/>
        </p:nvSpPr>
        <p:spPr>
          <a:xfrm>
            <a:off x="0" y="-10921"/>
            <a:ext cx="12210287" cy="914400"/>
          </a:xfrm>
          <a:prstGeom prst="rect">
            <a:avLst/>
          </a:prstGeom>
          <a:solidFill>
            <a:srgbClr val="00A5B5"/>
          </a:solidFill>
        </p:spPr>
        <p:txBody>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tr-TR" dirty="0"/>
          </a:p>
          <a:p>
            <a:pPr marL="457200" lvl="1" indent="0" algn="ctr">
              <a:buNone/>
            </a:pPr>
            <a:endParaRPr lang="tr-TR" sz="2800" dirty="0">
              <a:solidFill>
                <a:schemeClr val="bg1"/>
              </a:solidFill>
            </a:endParaRPr>
          </a:p>
          <a:p>
            <a:pPr lvl="2"/>
            <a:endParaRPr lang="tr-TR" dirty="0"/>
          </a:p>
          <a:p>
            <a:pPr lvl="3"/>
            <a:endParaRPr lang="tr-TR" dirty="0"/>
          </a:p>
        </p:txBody>
      </p:sp>
      <p:sp>
        <p:nvSpPr>
          <p:cNvPr id="2" name="Başlık Yer Tutucusu 1"/>
          <p:cNvSpPr>
            <a:spLocks noGrp="1"/>
          </p:cNvSpPr>
          <p:nvPr>
            <p:ph type="title"/>
          </p:nvPr>
        </p:nvSpPr>
        <p:spPr>
          <a:xfrm>
            <a:off x="838200" y="992975"/>
            <a:ext cx="10515600" cy="694748"/>
          </a:xfrm>
          <a:prstGeom prst="rect">
            <a:avLst/>
          </a:prstGeom>
        </p:spPr>
        <p:txBody>
          <a:bodyPr vert="horz" lIns="91440" tIns="45720" rIns="91440" bIns="45720" rtlCol="0" anchor="ctr">
            <a:normAutofit/>
          </a:bodyPr>
          <a:lstStyle/>
          <a:p>
            <a:r>
              <a:rPr lang="tr-TR" dirty="0"/>
              <a:t>Asıl başlık stili için tıklatın</a:t>
            </a:r>
          </a:p>
        </p:txBody>
      </p:sp>
      <p:sp>
        <p:nvSpPr>
          <p:cNvPr id="3" name="Metin Yer Tutucusu 2"/>
          <p:cNvSpPr>
            <a:spLocks noGrp="1"/>
          </p:cNvSpPr>
          <p:nvPr>
            <p:ph type="body" idx="1"/>
          </p:nvPr>
        </p:nvSpPr>
        <p:spPr>
          <a:xfrm>
            <a:off x="838200" y="1825625"/>
            <a:ext cx="10515600" cy="400814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pic>
        <p:nvPicPr>
          <p:cNvPr id="9" name="Resim 8"/>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617245" y="6139191"/>
            <a:ext cx="2519701" cy="523217"/>
          </a:xfrm>
          <a:prstGeom prst="rect">
            <a:avLst/>
          </a:prstGeom>
        </p:spPr>
      </p:pic>
      <p:sp>
        <p:nvSpPr>
          <p:cNvPr id="11" name="Dikdörtgen 10"/>
          <p:cNvSpPr/>
          <p:nvPr userDrawn="1"/>
        </p:nvSpPr>
        <p:spPr>
          <a:xfrm>
            <a:off x="8357167" y="6292308"/>
            <a:ext cx="3416320" cy="216982"/>
          </a:xfrm>
          <a:prstGeom prst="rect">
            <a:avLst/>
          </a:prstGeom>
        </p:spPr>
        <p:txBody>
          <a:bodyPr wrap="none">
            <a:spAutoFit/>
          </a:bodyPr>
          <a:lstStyle/>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lang="tr-TR" sz="900" dirty="0">
                <a:solidFill>
                  <a:schemeClr val="bg1"/>
                </a:solidFill>
              </a:rPr>
              <a:t>© 2019 </a:t>
            </a:r>
            <a:r>
              <a:rPr lang="tr-TR" sz="900" dirty="0" err="1">
                <a:solidFill>
                  <a:schemeClr val="bg1"/>
                </a:solidFill>
              </a:rPr>
              <a:t>Bakırçay</a:t>
            </a:r>
            <a:r>
              <a:rPr lang="tr-TR" sz="900" dirty="0">
                <a:solidFill>
                  <a:schemeClr val="bg1"/>
                </a:solidFill>
              </a:rPr>
              <a:t> Üniversitesi Tüm Hakları Saklıdır</a:t>
            </a:r>
          </a:p>
        </p:txBody>
      </p:sp>
    </p:spTree>
    <p:extLst>
      <p:ext uri="{BB962C8B-B14F-4D97-AF65-F5344CB8AC3E}">
        <p14:creationId xmlns:p14="http://schemas.microsoft.com/office/powerpoint/2010/main" val="379438625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 id="2147483715"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7563AE4-21A5-273E-DC8F-F8ADE31BF0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50D0FBB-11BA-A3D5-0211-27279ED6EC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54EF004-88B3-C831-1C05-82E41E71D2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4CFFB4-E3D5-499F-900A-352AA6F56508}" type="datetimeFigureOut">
              <a:rPr lang="tr-TR" smtClean="0"/>
              <a:t>1.03.2023</a:t>
            </a:fld>
            <a:endParaRPr lang="tr-TR"/>
          </a:p>
        </p:txBody>
      </p:sp>
      <p:sp>
        <p:nvSpPr>
          <p:cNvPr id="5" name="Alt Bilgi Yer Tutucusu 4">
            <a:extLst>
              <a:ext uri="{FF2B5EF4-FFF2-40B4-BE49-F238E27FC236}">
                <a16:creationId xmlns:a16="http://schemas.microsoft.com/office/drawing/2014/main" id="{E239EC6D-A3D4-CA20-85A6-1DB8DBB669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43EB0D5F-EB2F-293E-1691-0131385F10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307FA-7AB8-4471-B095-A5661B70B8D8}" type="slidenum">
              <a:rPr lang="tr-TR" smtClean="0"/>
              <a:t>‹#›</a:t>
            </a:fld>
            <a:endParaRPr lang="tr-TR"/>
          </a:p>
        </p:txBody>
      </p:sp>
      <p:sp>
        <p:nvSpPr>
          <p:cNvPr id="7" name="Dikdörtgen 6">
            <a:extLst>
              <a:ext uri="{FF2B5EF4-FFF2-40B4-BE49-F238E27FC236}">
                <a16:creationId xmlns:a16="http://schemas.microsoft.com/office/drawing/2014/main" id="{94D10976-3D8D-936B-962B-C4261C5EB071}"/>
              </a:ext>
            </a:extLst>
          </p:cNvPr>
          <p:cNvSpPr/>
          <p:nvPr userDrawn="1"/>
        </p:nvSpPr>
        <p:spPr>
          <a:xfrm>
            <a:off x="0" y="5943599"/>
            <a:ext cx="12210287" cy="914400"/>
          </a:xfrm>
          <a:prstGeom prst="rect">
            <a:avLst/>
          </a:prstGeom>
          <a:solidFill>
            <a:srgbClr val="00A5B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İçerik Yer Tutucusu 16">
            <a:extLst>
              <a:ext uri="{FF2B5EF4-FFF2-40B4-BE49-F238E27FC236}">
                <a16:creationId xmlns:a16="http://schemas.microsoft.com/office/drawing/2014/main" id="{54E984DF-1B20-0898-A50F-ABCD3A2D061C}"/>
              </a:ext>
            </a:extLst>
          </p:cNvPr>
          <p:cNvSpPr txBox="1">
            <a:spLocks/>
          </p:cNvSpPr>
          <p:nvPr userDrawn="1"/>
        </p:nvSpPr>
        <p:spPr>
          <a:xfrm>
            <a:off x="0" y="-10921"/>
            <a:ext cx="12210287" cy="914400"/>
          </a:xfrm>
          <a:prstGeom prst="rect">
            <a:avLst/>
          </a:prstGeom>
          <a:solidFill>
            <a:srgbClr val="00A5B5"/>
          </a:solidFill>
        </p:spPr>
        <p:txBody>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tr-TR" dirty="0"/>
          </a:p>
          <a:p>
            <a:pPr marL="457200" lvl="1" indent="0" algn="ctr">
              <a:buNone/>
            </a:pPr>
            <a:endParaRPr lang="tr-TR" sz="2800" dirty="0">
              <a:solidFill>
                <a:schemeClr val="bg1"/>
              </a:solidFill>
            </a:endParaRPr>
          </a:p>
          <a:p>
            <a:pPr lvl="2"/>
            <a:endParaRPr lang="tr-TR" dirty="0"/>
          </a:p>
          <a:p>
            <a:pPr lvl="3"/>
            <a:endParaRPr lang="tr-TR" dirty="0"/>
          </a:p>
        </p:txBody>
      </p:sp>
      <p:pic>
        <p:nvPicPr>
          <p:cNvPr id="9" name="Resim 8">
            <a:extLst>
              <a:ext uri="{FF2B5EF4-FFF2-40B4-BE49-F238E27FC236}">
                <a16:creationId xmlns:a16="http://schemas.microsoft.com/office/drawing/2014/main" id="{618FDF59-734D-E72C-315A-D6D55C50EE97}"/>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617245" y="6139191"/>
            <a:ext cx="2519701" cy="523217"/>
          </a:xfrm>
          <a:prstGeom prst="rect">
            <a:avLst/>
          </a:prstGeom>
        </p:spPr>
      </p:pic>
      <p:sp>
        <p:nvSpPr>
          <p:cNvPr id="10" name="Dikdörtgen 9">
            <a:extLst>
              <a:ext uri="{FF2B5EF4-FFF2-40B4-BE49-F238E27FC236}">
                <a16:creationId xmlns:a16="http://schemas.microsoft.com/office/drawing/2014/main" id="{EB3FFE1B-0D40-1425-2174-5DD5EE948125}"/>
              </a:ext>
            </a:extLst>
          </p:cNvPr>
          <p:cNvSpPr/>
          <p:nvPr userDrawn="1"/>
        </p:nvSpPr>
        <p:spPr>
          <a:xfrm>
            <a:off x="8357167" y="6292308"/>
            <a:ext cx="3416320" cy="216982"/>
          </a:xfrm>
          <a:prstGeom prst="rect">
            <a:avLst/>
          </a:prstGeom>
        </p:spPr>
        <p:txBody>
          <a:bodyPr wrap="none">
            <a:spAutoFit/>
          </a:bodyPr>
          <a:lstStyle/>
          <a:p>
            <a:pPr marL="91440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lang="tr-TR" sz="900" dirty="0">
                <a:solidFill>
                  <a:schemeClr val="bg1"/>
                </a:solidFill>
              </a:rPr>
              <a:t>© 2019 </a:t>
            </a:r>
            <a:r>
              <a:rPr lang="tr-TR" sz="900" dirty="0" err="1">
                <a:solidFill>
                  <a:schemeClr val="bg1"/>
                </a:solidFill>
              </a:rPr>
              <a:t>Bakırçay</a:t>
            </a:r>
            <a:r>
              <a:rPr lang="tr-TR" sz="900" dirty="0">
                <a:solidFill>
                  <a:schemeClr val="bg1"/>
                </a:solidFill>
              </a:rPr>
              <a:t> Üniversitesi Tüm Hakları Saklıdır</a:t>
            </a:r>
          </a:p>
        </p:txBody>
      </p:sp>
    </p:spTree>
    <p:extLst>
      <p:ext uri="{BB962C8B-B14F-4D97-AF65-F5344CB8AC3E}">
        <p14:creationId xmlns:p14="http://schemas.microsoft.com/office/powerpoint/2010/main" val="425551347"/>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27" r:id="rId11"/>
    <p:sldLayoutId id="2147483728"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2"/>
            <a:ext cx="9144000" cy="4185133"/>
          </a:xfrm>
        </p:spPr>
        <p:txBody>
          <a:bodyPr>
            <a:normAutofit fontScale="90000"/>
          </a:bodyPr>
          <a:lstStyle/>
          <a:p>
            <a:r>
              <a:rPr lang="tr-TR" dirty="0"/>
              <a:t>İZMİR BAKIRÇAY ÜNİVERSİTESİ</a:t>
            </a:r>
            <a:br>
              <a:rPr lang="tr-TR" dirty="0"/>
            </a:br>
            <a:br>
              <a:rPr lang="tr-TR" dirty="0"/>
            </a:br>
            <a:r>
              <a:rPr lang="tr-TR" sz="4000" dirty="0"/>
              <a:t>PERSONEL DAİRE BAŞKANLIĞI</a:t>
            </a:r>
            <a:br>
              <a:rPr lang="tr-TR" sz="4000" dirty="0"/>
            </a:br>
            <a:br>
              <a:rPr lang="tr-TR" sz="4000" dirty="0"/>
            </a:br>
            <a:br>
              <a:rPr lang="tr-TR" sz="4000" dirty="0"/>
            </a:br>
            <a:endParaRPr lang="tr-TR" sz="4000" dirty="0"/>
          </a:p>
        </p:txBody>
      </p:sp>
      <p:sp>
        <p:nvSpPr>
          <p:cNvPr id="4" name="Metin Yer Tutucusu 3"/>
          <p:cNvSpPr>
            <a:spLocks noGrp="1"/>
          </p:cNvSpPr>
          <p:nvPr>
            <p:ph type="body" sz="quarter" idx="10"/>
          </p:nvPr>
        </p:nvSpPr>
        <p:spPr/>
        <p:txBody>
          <a:bodyPr/>
          <a:lstStyle/>
          <a:p>
            <a:endParaRPr lang="tr-TR"/>
          </a:p>
        </p:txBody>
      </p:sp>
    </p:spTree>
    <p:extLst>
      <p:ext uri="{BB962C8B-B14F-4D97-AF65-F5344CB8AC3E}">
        <p14:creationId xmlns:p14="http://schemas.microsoft.com/office/powerpoint/2010/main" val="17560043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1076021" y="304038"/>
            <a:ext cx="7935384" cy="984885"/>
          </a:xfrm>
          <a:prstGeom prst="rect">
            <a:avLst/>
          </a:prstGeom>
        </p:spPr>
        <p:txBody>
          <a:bodyPr wrap="square">
            <a:spAutoFit/>
          </a:bodyPr>
          <a:lstStyle/>
          <a:p>
            <a:pPr algn="ctr"/>
            <a:r>
              <a:rPr lang="tr-TR" i="1" dirty="0"/>
              <a:t> </a:t>
            </a:r>
            <a:br>
              <a:rPr lang="tr-TR" sz="2800" dirty="0"/>
            </a:br>
            <a:endParaRPr lang="tr-TR" sz="4000" b="1" dirty="0">
              <a:latin typeface="Helvetica" panose="020B0604020202020204" pitchFamily="34" charset="0"/>
              <a:cs typeface="Helvetica" panose="020B0604020202020204" pitchFamily="34" charset="0"/>
            </a:endParaRPr>
          </a:p>
        </p:txBody>
      </p:sp>
      <p:sp>
        <p:nvSpPr>
          <p:cNvPr id="14" name="Rectangle 3"/>
          <p:cNvSpPr txBox="1">
            <a:spLocks noChangeArrowheads="1"/>
          </p:cNvSpPr>
          <p:nvPr/>
        </p:nvSpPr>
        <p:spPr bwMode="auto">
          <a:xfrm>
            <a:off x="3" y="1352704"/>
            <a:ext cx="12191998" cy="5603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Belirlenen jüri üyeleri ÜBYS üzerinden inceledikleri başvuru dosyaları hakkındaki raporları ile Öğretim Üyeliğine Yükseltilme ve Atanma Ölçütleri Puan Tablosunu her sayfası paraflı ve ıslak imzalı olarak ilgili birimlere gönderir.</a:t>
            </a:r>
          </a:p>
          <a:p>
            <a:pPr algn="just"/>
            <a:endParaRPr lang="tr-TR" sz="24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Gelen raporlar EBYS üzerinden kayda alınır.</a:t>
            </a:r>
          </a:p>
          <a:p>
            <a:pPr algn="just"/>
            <a:r>
              <a:rPr lang="tr-TR" sz="2400" dirty="0">
                <a:latin typeface="Helvetica" panose="020B0604020202020204" pitchFamily="34" charset="0"/>
                <a:cs typeface="Helvetica" panose="020B0604020202020204" pitchFamily="34" charset="0"/>
              </a:rPr>
              <a:t> </a:t>
            </a:r>
          </a:p>
          <a:p>
            <a:pPr marL="342900" indent="-34290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İlgili birimler yazılı görüşlerin alınmasından sonra ilk yönetim kurulu toplantısında aday veya adaylar hakkında ayrı ayrı görüş alır. Bir açık kadroya birden fazla adayın başvurması halinde yönetim kurulu gerekçeli olarak tercihini belirtir.</a:t>
            </a:r>
          </a:p>
          <a:p>
            <a:pPr algn="just"/>
            <a:endParaRPr lang="tr-TR" sz="2400" dirty="0">
              <a:latin typeface="Helvetica" panose="020B0604020202020204" pitchFamily="34" charset="0"/>
              <a:cs typeface="Helvetica" panose="020B0604020202020204" pitchFamily="34" charset="0"/>
            </a:endParaRPr>
          </a:p>
        </p:txBody>
      </p:sp>
      <p:sp>
        <p:nvSpPr>
          <p:cNvPr id="3" name="Dikdörtgen 2"/>
          <p:cNvSpPr/>
          <p:nvPr/>
        </p:nvSpPr>
        <p:spPr>
          <a:xfrm>
            <a:off x="3" y="323862"/>
            <a:ext cx="12191998" cy="461665"/>
          </a:xfrm>
          <a:prstGeom prst="rect">
            <a:avLst/>
          </a:prstGeom>
        </p:spPr>
        <p:txBody>
          <a:bodyPr wrap="square">
            <a:spAutoFit/>
          </a:bodyPr>
          <a:lstStyle/>
          <a:p>
            <a:pPr algn="ctr"/>
            <a:r>
              <a:rPr lang="tr-TR" sz="2400" b="1" dirty="0">
                <a:solidFill>
                  <a:srgbClr val="000000"/>
                </a:solidFill>
                <a:latin typeface="Helvetica" panose="020B0604020202020204" pitchFamily="34" charset="0"/>
                <a:cs typeface="Helvetica" panose="020B0604020202020204" pitchFamily="34" charset="0"/>
              </a:rPr>
              <a:t>BAŞVURU VE ATANMA SÜRECİ</a:t>
            </a:r>
            <a:endParaRPr lang="tr-TR"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5497454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0" y="179341"/>
            <a:ext cx="12192000" cy="523220"/>
          </a:xfrm>
          <a:prstGeom prst="rect">
            <a:avLst/>
          </a:prstGeom>
        </p:spPr>
        <p:txBody>
          <a:bodyPr wrap="square">
            <a:spAutoFit/>
          </a:bodyPr>
          <a:lstStyle/>
          <a:p>
            <a:pPr algn="ctr"/>
            <a:r>
              <a:rPr lang="tr-TR" sz="2800" b="1" dirty="0">
                <a:latin typeface="Helvetica" panose="020B0604020202020204" pitchFamily="34" charset="0"/>
                <a:cs typeface="Helvetica" panose="020B0604020202020204" pitchFamily="34" charset="0"/>
              </a:rPr>
              <a:t>ATAMA</a:t>
            </a:r>
            <a:endParaRPr lang="tr-TR" sz="11500" b="1" dirty="0">
              <a:latin typeface="Helvetica" panose="020B0604020202020204" pitchFamily="34" charset="0"/>
              <a:cs typeface="Helvetica" panose="020B0604020202020204" pitchFamily="34" charset="0"/>
            </a:endParaRPr>
          </a:p>
        </p:txBody>
      </p:sp>
      <p:sp>
        <p:nvSpPr>
          <p:cNvPr id="14" name="Rectangle 3"/>
          <p:cNvSpPr txBox="1">
            <a:spLocks noChangeArrowheads="1"/>
          </p:cNvSpPr>
          <p:nvPr/>
        </p:nvSpPr>
        <p:spPr bwMode="auto">
          <a:xfrm>
            <a:off x="2" y="1296785"/>
            <a:ext cx="12191998" cy="5658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457200" indent="-457200" algn="just">
              <a:buFont typeface="Wingdings" panose="05000000000000000000" pitchFamily="2" charset="2"/>
              <a:buChar char="v"/>
            </a:pPr>
            <a:endParaRPr lang="tr-TR" sz="2800" dirty="0">
              <a:latin typeface="Helvetica" panose="020B0604020202020204" pitchFamily="34" charset="0"/>
              <a:cs typeface="Helvetica" panose="020B0604020202020204" pitchFamily="34" charset="0"/>
            </a:endParaRPr>
          </a:p>
          <a:p>
            <a:pPr marL="457200" indent="-457200" algn="just">
              <a:buFont typeface="Wingdings" panose="05000000000000000000" pitchFamily="2" charset="2"/>
              <a:buChar char="q"/>
            </a:pPr>
            <a:r>
              <a:rPr lang="tr-TR" sz="2800" dirty="0">
                <a:latin typeface="Helvetica" panose="020B0604020202020204" pitchFamily="34" charset="0"/>
                <a:cs typeface="Helvetica" panose="020B0604020202020204" pitchFamily="34" charset="0"/>
              </a:rPr>
              <a:t>Doktor öğretim üyeleri, ilgili yönetim kurulunun görüşü alındıktan sonra fakültelerde ilgili dekanın, diğer birimlerde müdürün önerisi ile rektör tarafından 3 yıl süre ile atanır.</a:t>
            </a:r>
          </a:p>
          <a:p>
            <a:pPr marL="457200" indent="-457200" algn="just">
              <a:buFont typeface="Wingdings" panose="05000000000000000000" pitchFamily="2" charset="2"/>
              <a:buChar char="q"/>
            </a:pPr>
            <a:endParaRPr lang="tr-TR" sz="2800" dirty="0">
              <a:latin typeface="Helvetica" panose="020B0604020202020204" pitchFamily="34" charset="0"/>
              <a:cs typeface="Helvetica" panose="020B0604020202020204" pitchFamily="34" charset="0"/>
            </a:endParaRPr>
          </a:p>
          <a:p>
            <a:pPr marL="457200" indent="-457200" algn="just">
              <a:buFont typeface="Wingdings" panose="05000000000000000000" pitchFamily="2" charset="2"/>
              <a:buChar char="q"/>
            </a:pPr>
            <a:r>
              <a:rPr lang="tr-TR" sz="2800" dirty="0">
                <a:latin typeface="Helvetica" panose="020B0604020202020204" pitchFamily="34" charset="0"/>
                <a:cs typeface="Helvetica" panose="020B0604020202020204" pitchFamily="34" charset="0"/>
              </a:rPr>
              <a:t>Her atama süresinin sonunda görev kendiliğinden sona erer. Görev süresi sona erenler ilgili yönetim kurulunun uygun görüşü üzerine rektör tarafından aynı usulle yeniden atanabilir.</a:t>
            </a:r>
          </a:p>
          <a:p>
            <a:pPr marL="457200" indent="-457200" algn="just">
              <a:buFont typeface="Wingdings" panose="05000000000000000000" pitchFamily="2" charset="2"/>
              <a:buChar char="v"/>
            </a:pPr>
            <a:endParaRPr lang="tr-TR" sz="2800" dirty="0">
              <a:latin typeface="Helvetica" panose="020B0604020202020204" pitchFamily="34" charset="0"/>
              <a:cs typeface="Helvetica" panose="020B0604020202020204" pitchFamily="34" charset="0"/>
            </a:endParaRPr>
          </a:p>
          <a:p>
            <a:pPr algn="just"/>
            <a:endParaRPr lang="tr-TR" sz="2800" dirty="0">
              <a:latin typeface="Helvetica" panose="020B0604020202020204" pitchFamily="34" charset="0"/>
              <a:cs typeface="Helvetica" panose="020B0604020202020204" pitchFamily="34" charset="0"/>
            </a:endParaRPr>
          </a:p>
          <a:p>
            <a:pPr algn="just"/>
            <a:endParaRPr lang="tr-TR" sz="3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0691154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0" y="179341"/>
            <a:ext cx="12191998" cy="523220"/>
          </a:xfrm>
          <a:prstGeom prst="rect">
            <a:avLst/>
          </a:prstGeom>
        </p:spPr>
        <p:txBody>
          <a:bodyPr wrap="square">
            <a:spAutoFit/>
          </a:bodyPr>
          <a:lstStyle/>
          <a:p>
            <a:pPr algn="ctr"/>
            <a:r>
              <a:rPr lang="tr-TR" sz="2800" b="1" dirty="0">
                <a:latin typeface="Helvetica" panose="020B0604020202020204" pitchFamily="34" charset="0"/>
                <a:cs typeface="Helvetica" panose="020B0604020202020204" pitchFamily="34" charset="0"/>
              </a:rPr>
              <a:t>ATAMA</a:t>
            </a:r>
            <a:endParaRPr lang="tr-TR" sz="11500" b="1" dirty="0">
              <a:latin typeface="Helvetica" panose="020B0604020202020204" pitchFamily="34" charset="0"/>
              <a:cs typeface="Helvetica" panose="020B0604020202020204" pitchFamily="34" charset="0"/>
            </a:endParaRPr>
          </a:p>
        </p:txBody>
      </p:sp>
      <p:sp>
        <p:nvSpPr>
          <p:cNvPr id="14" name="Rectangle 3"/>
          <p:cNvSpPr txBox="1">
            <a:spLocks noChangeArrowheads="1"/>
          </p:cNvSpPr>
          <p:nvPr/>
        </p:nvSpPr>
        <p:spPr bwMode="auto">
          <a:xfrm>
            <a:off x="2" y="1296785"/>
            <a:ext cx="12191998" cy="5658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457200" indent="-457200" algn="just">
              <a:buFont typeface="Wingdings" panose="05000000000000000000" pitchFamily="2" charset="2"/>
              <a:buChar char="v"/>
            </a:pPr>
            <a:endParaRPr lang="tr-TR" sz="2800" dirty="0">
              <a:latin typeface="Helvetica" panose="020B0604020202020204" pitchFamily="34" charset="0"/>
              <a:cs typeface="Helvetica" panose="020B0604020202020204" pitchFamily="34" charset="0"/>
            </a:endParaRPr>
          </a:p>
          <a:p>
            <a:pPr marL="457200" indent="-457200" algn="just">
              <a:buFont typeface="Wingdings" panose="05000000000000000000" pitchFamily="2" charset="2"/>
              <a:buChar char="q"/>
            </a:pPr>
            <a:r>
              <a:rPr lang="tr-TR" sz="2800" dirty="0"/>
              <a:t>Doktor öğretim üyeleri, görev sürelerinin dolmasından en geç bir ay önce, yeniden atanmak amacıyla ilgili bölüm başkanlığına başvurur. Bölüm başkanı, yeniden atanma talebine ilişkin Dekanlık/Müdürlüğe öneride bulunur.</a:t>
            </a:r>
          </a:p>
          <a:p>
            <a:pPr marL="457200" indent="-457200" algn="just">
              <a:buFont typeface="Wingdings" panose="05000000000000000000" pitchFamily="2" charset="2"/>
              <a:buChar char="q"/>
            </a:pPr>
            <a:r>
              <a:rPr lang="tr-TR" sz="2800" dirty="0"/>
              <a:t>Son atanma tarihinden itibaren yapılan yayınlar ile yürütülen görev ve faaliyetler, Yükseltilme ve Atanma Ölçütleri Puan Tablosu çerçevesinde hesaplanarak bir tablo ile birlikte başvuru dosyasına eklenir. </a:t>
            </a:r>
          </a:p>
          <a:p>
            <a:pPr marL="457200" indent="-457200" algn="just">
              <a:buFont typeface="Wingdings" panose="05000000000000000000" pitchFamily="2" charset="2"/>
              <a:buChar char="q"/>
            </a:pPr>
            <a:r>
              <a:rPr lang="tr-TR" sz="2800" dirty="0"/>
              <a:t>Yeniden atanmalarda başvuru dosyası ilgili birim tarafından belirlenen jüri üyelerine doğrudan gönderilir.</a:t>
            </a:r>
            <a:endParaRPr lang="tr-TR" sz="2800" dirty="0">
              <a:latin typeface="Helvetica" panose="020B0604020202020204" pitchFamily="34" charset="0"/>
              <a:cs typeface="Helvetica" panose="020B0604020202020204" pitchFamily="34" charset="0"/>
            </a:endParaRPr>
          </a:p>
          <a:p>
            <a:pPr algn="just"/>
            <a:endParaRPr lang="tr-TR" sz="2800" dirty="0">
              <a:latin typeface="Helvetica" panose="020B0604020202020204" pitchFamily="34" charset="0"/>
              <a:cs typeface="Helvetica" panose="020B0604020202020204" pitchFamily="34" charset="0"/>
            </a:endParaRPr>
          </a:p>
          <a:p>
            <a:pPr algn="just"/>
            <a:endParaRPr lang="tr-TR" sz="3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8112195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3"/>
          <p:cNvSpPr txBox="1">
            <a:spLocks noChangeArrowheads="1"/>
          </p:cNvSpPr>
          <p:nvPr/>
        </p:nvSpPr>
        <p:spPr bwMode="auto">
          <a:xfrm>
            <a:off x="4" y="1213370"/>
            <a:ext cx="12191998" cy="5642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tr-TR" sz="3600" dirty="0">
                <a:latin typeface="Helvetica" panose="020B0604020202020204" pitchFamily="34" charset="0"/>
                <a:ea typeface="Cambria" panose="02040503050406030204" pitchFamily="18" charset="0"/>
                <a:cs typeface="Helvetica" panose="020B0604020202020204" pitchFamily="34" charset="0"/>
              </a:rPr>
              <a:t>        </a:t>
            </a:r>
          </a:p>
          <a:p>
            <a:pPr algn="ctr"/>
            <a:endParaRPr lang="tr-TR" sz="3600" b="1" dirty="0">
              <a:latin typeface="Helvetica" panose="020B0604020202020204" pitchFamily="34" charset="0"/>
              <a:ea typeface="Cambria" panose="02040503050406030204" pitchFamily="18" charset="0"/>
              <a:cs typeface="Helvetica" panose="020B0604020202020204" pitchFamily="34" charset="0"/>
            </a:endParaRPr>
          </a:p>
          <a:p>
            <a:pPr algn="ctr"/>
            <a:endParaRPr lang="tr-TR" sz="3600" b="1" dirty="0">
              <a:latin typeface="Helvetica" panose="020B0604020202020204" pitchFamily="34" charset="0"/>
              <a:ea typeface="Cambria" panose="02040503050406030204" pitchFamily="18" charset="0"/>
              <a:cs typeface="Helvetica" panose="020B0604020202020204" pitchFamily="34" charset="0"/>
            </a:endParaRPr>
          </a:p>
          <a:p>
            <a:pPr algn="ctr"/>
            <a:r>
              <a:rPr lang="tr-TR" sz="2800" dirty="0">
                <a:latin typeface="Helvetica" panose="020B0604020202020204" pitchFamily="34" charset="0"/>
                <a:cs typeface="Helvetica" panose="020B0604020202020204" pitchFamily="34" charset="0"/>
              </a:rPr>
              <a:t>DOÇENT KADROSUNA</a:t>
            </a:r>
          </a:p>
          <a:p>
            <a:pPr algn="ctr"/>
            <a:r>
              <a:rPr lang="tr-TR" sz="2800" dirty="0">
                <a:latin typeface="Helvetica" panose="020B0604020202020204" pitchFamily="34" charset="0"/>
                <a:cs typeface="Helvetica" panose="020B0604020202020204" pitchFamily="34" charset="0"/>
              </a:rPr>
              <a:t>YÜKSELTİLME VE ATANMA SÜREÇLERİ</a:t>
            </a:r>
          </a:p>
          <a:p>
            <a:pPr algn="ctr"/>
            <a:r>
              <a:rPr lang="tr-TR" sz="2800" b="1" dirty="0">
                <a:latin typeface="Helvetica" panose="020B0604020202020204" pitchFamily="34" charset="0"/>
                <a:cs typeface="Helvetica" panose="020B0604020202020204" pitchFamily="34" charset="0"/>
              </a:rPr>
              <a:t> </a:t>
            </a:r>
            <a:endParaRPr lang="tr-TR" sz="2800" dirty="0">
              <a:latin typeface="Helvetica" panose="020B0604020202020204" pitchFamily="34" charset="0"/>
              <a:cs typeface="Helvetica" panose="020B0604020202020204" pitchFamily="34" charset="0"/>
            </a:endParaRPr>
          </a:p>
          <a:p>
            <a:endParaRPr lang="tr-TR" b="1" dirty="0">
              <a:latin typeface="Helvetica" panose="020B0604020202020204" pitchFamily="34" charset="0"/>
              <a:ea typeface="Cambria" panose="02040503050406030204" pitchFamily="18" charset="0"/>
              <a:cs typeface="Helvetica" panose="020B0604020202020204" pitchFamily="34" charset="0"/>
            </a:endParaRPr>
          </a:p>
          <a:p>
            <a:r>
              <a:rPr lang="tr-TR" b="1" dirty="0">
                <a:latin typeface="Helvetica" panose="020B0604020202020204" pitchFamily="34" charset="0"/>
                <a:ea typeface="Cambria" panose="02040503050406030204" pitchFamily="18" charset="0"/>
                <a:cs typeface="Helvetica" panose="020B0604020202020204" pitchFamily="34" charset="0"/>
              </a:rPr>
              <a:t>                                 </a:t>
            </a:r>
          </a:p>
        </p:txBody>
      </p:sp>
    </p:spTree>
    <p:extLst>
      <p:ext uri="{BB962C8B-B14F-4D97-AF65-F5344CB8AC3E}">
        <p14:creationId xmlns:p14="http://schemas.microsoft.com/office/powerpoint/2010/main" val="38376053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0" y="234664"/>
            <a:ext cx="12192000" cy="461665"/>
          </a:xfrm>
          <a:prstGeom prst="rect">
            <a:avLst/>
          </a:prstGeom>
        </p:spPr>
        <p:txBody>
          <a:bodyPr wrap="square">
            <a:spAutoFit/>
          </a:bodyPr>
          <a:lstStyle/>
          <a:p>
            <a:pPr algn="ctr"/>
            <a:r>
              <a:rPr lang="tr-TR" sz="2400" i="1" dirty="0"/>
              <a:t> </a:t>
            </a:r>
            <a:r>
              <a:rPr lang="tr-TR" sz="2400" b="1" dirty="0">
                <a:latin typeface="Helvetica" panose="020B0604020202020204" pitchFamily="34" charset="0"/>
                <a:cs typeface="Helvetica" panose="020B0604020202020204" pitchFamily="34" charset="0"/>
              </a:rPr>
              <a:t>DOÇENT KADROLARINA ATANMA</a:t>
            </a:r>
          </a:p>
        </p:txBody>
      </p:sp>
      <p:sp>
        <p:nvSpPr>
          <p:cNvPr id="14" name="Rectangle 3"/>
          <p:cNvSpPr txBox="1">
            <a:spLocks noChangeArrowheads="1"/>
          </p:cNvSpPr>
          <p:nvPr/>
        </p:nvSpPr>
        <p:spPr bwMode="auto">
          <a:xfrm>
            <a:off x="0" y="1292951"/>
            <a:ext cx="12192000" cy="544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sz="2400" b="1" dirty="0">
                <a:latin typeface="Helvetica" panose="020B0604020202020204" pitchFamily="34" charset="0"/>
                <a:cs typeface="Helvetica" panose="020B0604020202020204" pitchFamily="34" charset="0"/>
              </a:rPr>
              <a:t>Atanma Şartı</a:t>
            </a:r>
          </a:p>
          <a:p>
            <a:pPr algn="just"/>
            <a:endParaRPr lang="tr-TR" sz="24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Doçent kadrolarına atanabilmek için, 2547 sayılı Kanunun 24 üncü maddesi uyarınca doçentlik unvanını almış bulunmak veya yurt dışında alınan doçentlik unvanının, 2547 sayılı Kanunun 27 nci maddesi gereğince Üniversitelerarası Kurul tarafından Türkiye’de geçerli sayılmış olması gereklidir.</a:t>
            </a:r>
          </a:p>
          <a:p>
            <a:pPr algn="just"/>
            <a:endParaRPr lang="tr-TR" sz="24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Yükseköğretim kurumlarının 2547 sayılı Kanunun 24 üncü maddesi uyarınca doçent kadrolarına atama için belirlediği ek koşullar arasında sözlü sınavın yer alması halinde Üniversitelerarası Kurul tarafından oluşturulacak jüriler tarafından yapılacak bu sınavda başarılı olmak gereklidir. Ancak sözlü sınav sonucunda doçentlik unvanını kazananlar için ek koşul olarak sözlü sınavdan başarılı olma şartı getirilemez.</a:t>
            </a:r>
          </a:p>
          <a:p>
            <a:pPr algn="just"/>
            <a:endParaRPr lang="tr-TR" sz="36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6061908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0" y="255274"/>
            <a:ext cx="12191998" cy="461665"/>
          </a:xfrm>
          <a:prstGeom prst="rect">
            <a:avLst/>
          </a:prstGeom>
        </p:spPr>
        <p:txBody>
          <a:bodyPr wrap="square">
            <a:spAutoFit/>
          </a:bodyPr>
          <a:lstStyle/>
          <a:p>
            <a:pPr algn="ctr"/>
            <a:r>
              <a:rPr lang="tr-TR" sz="2400" i="1" dirty="0"/>
              <a:t> </a:t>
            </a:r>
            <a:r>
              <a:rPr lang="tr-TR" sz="2400" b="1" dirty="0">
                <a:latin typeface="Helvetica" panose="020B0604020202020204" pitchFamily="34" charset="0"/>
                <a:cs typeface="Helvetica" panose="020B0604020202020204" pitchFamily="34" charset="0"/>
              </a:rPr>
              <a:t>İLAN VE BAŞVURU</a:t>
            </a:r>
          </a:p>
        </p:txBody>
      </p:sp>
      <p:sp>
        <p:nvSpPr>
          <p:cNvPr id="14" name="Rectangle 3"/>
          <p:cNvSpPr txBox="1">
            <a:spLocks noChangeArrowheads="1"/>
          </p:cNvSpPr>
          <p:nvPr/>
        </p:nvSpPr>
        <p:spPr bwMode="auto">
          <a:xfrm>
            <a:off x="2" y="1147157"/>
            <a:ext cx="12191998" cy="5354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dirty="0"/>
          </a:p>
          <a:p>
            <a:pPr algn="just"/>
            <a:endParaRPr lang="tr-TR" dirty="0"/>
          </a:p>
          <a:p>
            <a:pPr algn="just"/>
            <a:endParaRPr lang="tr-TR" dirty="0"/>
          </a:p>
          <a:p>
            <a:pPr marL="457200" indent="-457200" algn="just">
              <a:buFont typeface="Wingdings" panose="05000000000000000000" pitchFamily="2" charset="2"/>
              <a:buChar char="q"/>
            </a:pPr>
            <a:r>
              <a:rPr lang="tr-TR" sz="2800" dirty="0">
                <a:latin typeface="Helvetica" panose="020B0604020202020204" pitchFamily="34" charset="0"/>
                <a:cs typeface="Helvetica" panose="020B0604020202020204" pitchFamily="34" charset="0"/>
              </a:rPr>
              <a:t>Üniversitemizde açık bulunan doçent kadroları, Resmî </a:t>
            </a:r>
            <a:r>
              <a:rPr lang="tr-TR" sz="2800" dirty="0" err="1">
                <a:latin typeface="Helvetica" panose="020B0604020202020204" pitchFamily="34" charset="0"/>
                <a:cs typeface="Helvetica" panose="020B0604020202020204" pitchFamily="34" charset="0"/>
              </a:rPr>
              <a:t>Gazete’de</a:t>
            </a:r>
            <a:r>
              <a:rPr lang="tr-TR" sz="2800" dirty="0">
                <a:latin typeface="Helvetica" panose="020B0604020202020204" pitchFamily="34" charset="0"/>
                <a:cs typeface="Helvetica" panose="020B0604020202020204" pitchFamily="34" charset="0"/>
              </a:rPr>
              <a:t> ve üniversitemiz web sitesi ana sayfasında ilan edilerek duyurulur. Bu ilanda adaylara on beş gün başvuru süresi tanınır ve son başvuru tarihi belirtilir.</a:t>
            </a:r>
          </a:p>
          <a:p>
            <a:pPr algn="just"/>
            <a:endParaRPr lang="tr-TR" sz="28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800" dirty="0"/>
              <a:t>İlan edilen kadrolara başvurular Üniversite Bilgi Yönetim Sistemi (ÜBYS) üzerinden elektronik ortamda yapılır. </a:t>
            </a:r>
          </a:p>
        </p:txBody>
      </p:sp>
    </p:spTree>
    <p:extLst>
      <p:ext uri="{BB962C8B-B14F-4D97-AF65-F5344CB8AC3E}">
        <p14:creationId xmlns:p14="http://schemas.microsoft.com/office/powerpoint/2010/main" val="30277550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3"/>
          <p:cNvSpPr txBox="1">
            <a:spLocks noChangeArrowheads="1"/>
          </p:cNvSpPr>
          <p:nvPr/>
        </p:nvSpPr>
        <p:spPr bwMode="auto">
          <a:xfrm>
            <a:off x="2" y="873691"/>
            <a:ext cx="12191998" cy="5354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q"/>
            </a:pPr>
            <a:r>
              <a:rPr lang="tr-TR" sz="2400" dirty="0"/>
              <a:t>Adayların başvuru dosyalarında yer alması gereken belgeler Üniversite Bilgi Yönetim Sistemi (ÜBYS) ilan başvuru sayfasında Personel Daire Başkanlığı tarafından ayrıntılı şekilde belirtilir. </a:t>
            </a:r>
          </a:p>
          <a:p>
            <a:pPr algn="just"/>
            <a:endParaRPr lang="tr-TR" sz="2400" dirty="0"/>
          </a:p>
          <a:p>
            <a:pPr marL="342900" indent="-342900" algn="just">
              <a:buFont typeface="Wingdings" panose="05000000000000000000" pitchFamily="2" charset="2"/>
              <a:buChar char="q"/>
            </a:pPr>
            <a:r>
              <a:rPr lang="tr-TR" sz="2400" dirty="0"/>
              <a:t>Her yılın ilk ilgili Üniversite Yönetim Kurulu’nda, en az üç asıl ve üç yedek profesör öğretim üyesinden oluşacak bir Akademik Yükseltilme ve Atanma Ön Değerlendirme Komisyonu belirlenir. </a:t>
            </a:r>
          </a:p>
          <a:p>
            <a:pPr marL="342900" indent="-342900" algn="just">
              <a:buFont typeface="Wingdings" panose="05000000000000000000" pitchFamily="2" charset="2"/>
              <a:buChar char="q"/>
            </a:pPr>
            <a:r>
              <a:rPr lang="tr-TR" sz="2400" dirty="0"/>
              <a:t>Yabancı dilde eğitim yapan birimlere yapılacak doçent kadrosu atamalarında, </a:t>
            </a:r>
            <a:r>
              <a:rPr lang="tr-TR" sz="2400" dirty="0">
                <a:latin typeface="Helvetica" panose="020B0604020202020204" pitchFamily="34" charset="0"/>
                <a:cs typeface="Helvetica" panose="020B0604020202020204" pitchFamily="34" charset="0"/>
              </a:rPr>
              <a:t>İzmir Bakırçay Üniversitesi Öğretim Üyeliğine Yükseltilme ve Atanma Yönergesi uyarınca </a:t>
            </a:r>
            <a:r>
              <a:rPr lang="tr-TR" sz="2400" dirty="0"/>
              <a:t>Üniversite Yönetim Kurulu tarafından belirlenen, en az üç profesör öğretim üyesinden  bir jüri oluşturulur. Ön değerlendirme sonucu olumlu olan adaylarda belirlenen jüri önünde ilgili yabancı dilde bir deneme dersi anlatma ve başarılı olma şartı aranır. </a:t>
            </a:r>
          </a:p>
          <a:p>
            <a:pPr algn="just"/>
            <a:endParaRPr lang="tr-TR" sz="2800" dirty="0"/>
          </a:p>
          <a:p>
            <a:pPr algn="just"/>
            <a:endParaRPr lang="tr-TR" sz="3600" dirty="0">
              <a:latin typeface="Helvetica" panose="020B0604020202020204" pitchFamily="34" charset="0"/>
              <a:cs typeface="Helvetica" panose="020B0604020202020204" pitchFamily="34" charset="0"/>
            </a:endParaRPr>
          </a:p>
        </p:txBody>
      </p:sp>
      <p:sp>
        <p:nvSpPr>
          <p:cNvPr id="2" name="Dikdörtgen 1">
            <a:extLst>
              <a:ext uri="{FF2B5EF4-FFF2-40B4-BE49-F238E27FC236}">
                <a16:creationId xmlns:a16="http://schemas.microsoft.com/office/drawing/2014/main" id="{70346254-0CBD-17DD-3940-F51CFCD2DF92}"/>
              </a:ext>
            </a:extLst>
          </p:cNvPr>
          <p:cNvSpPr/>
          <p:nvPr/>
        </p:nvSpPr>
        <p:spPr>
          <a:xfrm>
            <a:off x="0" y="255274"/>
            <a:ext cx="12191998" cy="461665"/>
          </a:xfrm>
          <a:prstGeom prst="rect">
            <a:avLst/>
          </a:prstGeom>
        </p:spPr>
        <p:txBody>
          <a:bodyPr wrap="square">
            <a:spAutoFit/>
          </a:bodyPr>
          <a:lstStyle/>
          <a:p>
            <a:pPr algn="ctr"/>
            <a:r>
              <a:rPr lang="tr-TR" sz="2400" i="1" dirty="0"/>
              <a:t> </a:t>
            </a:r>
            <a:r>
              <a:rPr lang="tr-TR" sz="2400" b="1" dirty="0">
                <a:latin typeface="Helvetica" panose="020B0604020202020204" pitchFamily="34" charset="0"/>
                <a:cs typeface="Helvetica" panose="020B0604020202020204" pitchFamily="34" charset="0"/>
              </a:rPr>
              <a:t>İLAN VE BAŞVURU</a:t>
            </a:r>
          </a:p>
        </p:txBody>
      </p:sp>
    </p:spTree>
    <p:extLst>
      <p:ext uri="{BB962C8B-B14F-4D97-AF65-F5344CB8AC3E}">
        <p14:creationId xmlns:p14="http://schemas.microsoft.com/office/powerpoint/2010/main" val="89566640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0" y="272365"/>
            <a:ext cx="12191998" cy="461665"/>
          </a:xfrm>
          <a:prstGeom prst="rect">
            <a:avLst/>
          </a:prstGeom>
        </p:spPr>
        <p:txBody>
          <a:bodyPr wrap="square">
            <a:spAutoFit/>
          </a:bodyPr>
          <a:lstStyle/>
          <a:p>
            <a:pPr algn="ctr"/>
            <a:r>
              <a:rPr lang="tr-TR" sz="2400" i="1" dirty="0"/>
              <a:t> </a:t>
            </a:r>
            <a:r>
              <a:rPr lang="tr-TR" sz="2400" b="1" dirty="0">
                <a:latin typeface="Helvetica" panose="020B0604020202020204" pitchFamily="34" charset="0"/>
                <a:cs typeface="Helvetica" panose="020B0604020202020204" pitchFamily="34" charset="0"/>
              </a:rPr>
              <a:t>ATAMA SÜRECİ</a:t>
            </a:r>
          </a:p>
        </p:txBody>
      </p:sp>
      <p:sp>
        <p:nvSpPr>
          <p:cNvPr id="14" name="Rectangle 3"/>
          <p:cNvSpPr txBox="1">
            <a:spLocks noChangeArrowheads="1"/>
          </p:cNvSpPr>
          <p:nvPr/>
        </p:nvSpPr>
        <p:spPr bwMode="auto">
          <a:xfrm>
            <a:off x="2" y="905855"/>
            <a:ext cx="12192000" cy="4717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sz="20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000" dirty="0">
                <a:latin typeface="Arial" panose="020B0604020202020204" pitchFamily="34" charset="0"/>
                <a:cs typeface="Arial" panose="020B0604020202020204" pitchFamily="34" charset="0"/>
              </a:rPr>
              <a:t>Rektör, ilan edilen doçent kadrosuna başvuran adayların durumlarının incelenmesi için en az biri başka üniversiteden olmak üzere adayın başvurduğu bilim alanı ile ilgili olan üç profesörü, ilana son başvuru tarihinden itibaren on beş gün içinde, sözlü sınavın yapılması halinde ise sözlü sınavların bitiş tarihinden itibaren on beş gün içinde tespit eder. İlan edilen kadronun bulunduğu birimin bölüm başkanının profesör olması halinde, tespit edilecek üç profesörden birinin bölüm başkanı olması zorunludur.</a:t>
            </a:r>
          </a:p>
          <a:p>
            <a:pPr marL="342900" indent="-342900" algn="just">
              <a:buFont typeface="Wingdings" panose="05000000000000000000" pitchFamily="2" charset="2"/>
              <a:buChar char="q"/>
            </a:pPr>
            <a:r>
              <a:rPr lang="tr-TR" sz="2000" dirty="0">
                <a:latin typeface="Arial" panose="020B0604020202020204" pitchFamily="34" charset="0"/>
                <a:cs typeface="Arial" panose="020B0604020202020204" pitchFamily="34" charset="0"/>
              </a:rPr>
              <a:t>Rektör, aday veya adayların özgeçmişlerini, bilimsel çalışma ve yayınlarını kapsayan dosyaları bu profesörlere göndererek kişisel raporlarını bir ay içinde bildirmelerini ister. Bu profesörler aday veya adaylar hakkında ayrı ayrı tercih ve görüşlerini bildiren raporlarını ve Öğretim Üyeliğine Yükseltilme ve Atanma Ölçütleri Puan Tablosunu </a:t>
            </a:r>
            <a:r>
              <a:rPr lang="tr-TR" sz="2000" dirty="0">
                <a:latin typeface="Helvetica" panose="020B0604020202020204" pitchFamily="34" charset="0"/>
                <a:cs typeface="Helvetica" panose="020B0604020202020204" pitchFamily="34" charset="0"/>
              </a:rPr>
              <a:t>her sayfası paraflı ve ıslak imzalı olarak</a:t>
            </a:r>
            <a:r>
              <a:rPr lang="tr-TR" sz="2000" dirty="0">
                <a:latin typeface="Arial" panose="020B0604020202020204" pitchFamily="34" charset="0"/>
                <a:cs typeface="Arial" panose="020B0604020202020204" pitchFamily="34" charset="0"/>
              </a:rPr>
              <a:t> rektöre bildirir.</a:t>
            </a:r>
          </a:p>
          <a:p>
            <a:pPr marL="342900" indent="-342900" algn="just">
              <a:buFont typeface="Wingdings" panose="05000000000000000000" pitchFamily="2" charset="2"/>
              <a:buChar char="q"/>
            </a:pPr>
            <a:r>
              <a:rPr lang="tr-TR" sz="2000" dirty="0">
                <a:latin typeface="Arial" panose="020B0604020202020204" pitchFamily="34" charset="0"/>
                <a:cs typeface="Arial" panose="020B0604020202020204" pitchFamily="34" charset="0"/>
              </a:rPr>
              <a:t>Dosya inceleme sonuçlarının bir ay içinde gelmemesi halinde aynı usulle tespit edilen başka profesörlere dosyalar incelenmesi için gönderilir.</a:t>
            </a:r>
          </a:p>
          <a:p>
            <a:pPr marL="342900" indent="-342900" algn="just">
              <a:buFont typeface="Wingdings" panose="05000000000000000000" pitchFamily="2" charset="2"/>
              <a:buChar char="q"/>
            </a:pPr>
            <a:r>
              <a:rPr lang="tr-TR" sz="2000" dirty="0">
                <a:latin typeface="Arial" panose="020B0604020202020204" pitchFamily="34" charset="0"/>
                <a:cs typeface="Arial" panose="020B0604020202020204" pitchFamily="34" charset="0"/>
              </a:rPr>
              <a:t>Rektör dosya inceleme sonuçlarına dayanarak, üniversite yönetim kurulunun gerekçeli görüşünü de aldıktan sonra atama hakkındaki kararını verir.</a:t>
            </a:r>
          </a:p>
        </p:txBody>
      </p:sp>
    </p:spTree>
    <p:extLst>
      <p:ext uri="{BB962C8B-B14F-4D97-AF65-F5344CB8AC3E}">
        <p14:creationId xmlns:p14="http://schemas.microsoft.com/office/powerpoint/2010/main" val="16190818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3"/>
          <p:cNvSpPr txBox="1">
            <a:spLocks noChangeArrowheads="1"/>
          </p:cNvSpPr>
          <p:nvPr/>
        </p:nvSpPr>
        <p:spPr bwMode="auto">
          <a:xfrm>
            <a:off x="4" y="1213370"/>
            <a:ext cx="12191998" cy="5642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tr-TR" sz="3600" dirty="0">
                <a:latin typeface="Helvetica" panose="020B0604020202020204" pitchFamily="34" charset="0"/>
                <a:ea typeface="Cambria" panose="02040503050406030204" pitchFamily="18" charset="0"/>
                <a:cs typeface="Helvetica" panose="020B0604020202020204" pitchFamily="34" charset="0"/>
              </a:rPr>
              <a:t>        </a:t>
            </a:r>
          </a:p>
          <a:p>
            <a:pPr algn="ctr"/>
            <a:endParaRPr lang="tr-TR" sz="3600" b="1" dirty="0">
              <a:latin typeface="Helvetica" panose="020B0604020202020204" pitchFamily="34" charset="0"/>
              <a:ea typeface="Cambria" panose="02040503050406030204" pitchFamily="18" charset="0"/>
              <a:cs typeface="Helvetica" panose="020B0604020202020204" pitchFamily="34" charset="0"/>
            </a:endParaRPr>
          </a:p>
          <a:p>
            <a:pPr algn="ctr"/>
            <a:endParaRPr lang="tr-TR" sz="3600" b="1" dirty="0">
              <a:latin typeface="Helvetica" panose="020B0604020202020204" pitchFamily="34" charset="0"/>
              <a:ea typeface="Cambria" panose="02040503050406030204" pitchFamily="18" charset="0"/>
              <a:cs typeface="Helvetica" panose="020B0604020202020204" pitchFamily="34" charset="0"/>
            </a:endParaRPr>
          </a:p>
          <a:p>
            <a:pPr algn="ctr"/>
            <a:r>
              <a:rPr lang="tr-TR" sz="2800" dirty="0">
                <a:latin typeface="Helvetica" panose="020B0604020202020204" pitchFamily="34" charset="0"/>
                <a:cs typeface="Helvetica" panose="020B0604020202020204" pitchFamily="34" charset="0"/>
              </a:rPr>
              <a:t>PROFESÖR KADROSUNA</a:t>
            </a:r>
          </a:p>
          <a:p>
            <a:pPr algn="ctr"/>
            <a:r>
              <a:rPr lang="tr-TR" sz="2800" dirty="0">
                <a:latin typeface="Helvetica" panose="020B0604020202020204" pitchFamily="34" charset="0"/>
                <a:cs typeface="Helvetica" panose="020B0604020202020204" pitchFamily="34" charset="0"/>
              </a:rPr>
              <a:t>YÜKSELTİLME VE ATANMA SÜREÇLERİ</a:t>
            </a:r>
          </a:p>
          <a:p>
            <a:pPr algn="ctr"/>
            <a:r>
              <a:rPr lang="tr-TR" sz="2800" b="1" dirty="0">
                <a:latin typeface="Helvetica" panose="020B0604020202020204" pitchFamily="34" charset="0"/>
                <a:cs typeface="Helvetica" panose="020B0604020202020204" pitchFamily="34" charset="0"/>
              </a:rPr>
              <a:t> </a:t>
            </a:r>
            <a:endParaRPr lang="tr-TR" sz="2800" dirty="0">
              <a:latin typeface="Helvetica" panose="020B0604020202020204" pitchFamily="34" charset="0"/>
              <a:cs typeface="Helvetica" panose="020B0604020202020204" pitchFamily="34" charset="0"/>
            </a:endParaRPr>
          </a:p>
          <a:p>
            <a:endParaRPr lang="tr-TR" b="1" dirty="0">
              <a:latin typeface="Helvetica" panose="020B0604020202020204" pitchFamily="34" charset="0"/>
              <a:ea typeface="Cambria" panose="02040503050406030204" pitchFamily="18" charset="0"/>
              <a:cs typeface="Helvetica" panose="020B0604020202020204" pitchFamily="34" charset="0"/>
            </a:endParaRPr>
          </a:p>
          <a:p>
            <a:r>
              <a:rPr lang="tr-TR" b="1" dirty="0">
                <a:latin typeface="Helvetica" panose="020B0604020202020204" pitchFamily="34" charset="0"/>
                <a:ea typeface="Cambria" panose="02040503050406030204" pitchFamily="18" charset="0"/>
                <a:cs typeface="Helvetica" panose="020B0604020202020204" pitchFamily="34" charset="0"/>
              </a:rPr>
              <a:t>                                 </a:t>
            </a:r>
          </a:p>
        </p:txBody>
      </p:sp>
    </p:spTree>
    <p:extLst>
      <p:ext uri="{BB962C8B-B14F-4D97-AF65-F5344CB8AC3E}">
        <p14:creationId xmlns:p14="http://schemas.microsoft.com/office/powerpoint/2010/main" val="232588117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2" y="228097"/>
            <a:ext cx="12191998" cy="461665"/>
          </a:xfrm>
          <a:prstGeom prst="rect">
            <a:avLst/>
          </a:prstGeom>
        </p:spPr>
        <p:txBody>
          <a:bodyPr wrap="square">
            <a:spAutoFit/>
          </a:bodyPr>
          <a:lstStyle/>
          <a:p>
            <a:pPr algn="ctr"/>
            <a:r>
              <a:rPr lang="tr-TR" sz="2400" b="1" dirty="0">
                <a:latin typeface="Helvetica" panose="020B0604020202020204" pitchFamily="34" charset="0"/>
                <a:cs typeface="Helvetica" panose="020B0604020202020204" pitchFamily="34" charset="0"/>
              </a:rPr>
              <a:t>PROFESÖR KADROLARINA ATANMA</a:t>
            </a:r>
            <a:endParaRPr lang="tr-TR" sz="6000" b="1" dirty="0">
              <a:latin typeface="Helvetica" panose="020B0604020202020204" pitchFamily="34" charset="0"/>
              <a:cs typeface="Helvetica" panose="020B0604020202020204" pitchFamily="34" charset="0"/>
            </a:endParaRPr>
          </a:p>
        </p:txBody>
      </p:sp>
      <p:sp>
        <p:nvSpPr>
          <p:cNvPr id="14" name="Rectangle 3"/>
          <p:cNvSpPr txBox="1">
            <a:spLocks noChangeArrowheads="1"/>
          </p:cNvSpPr>
          <p:nvPr/>
        </p:nvSpPr>
        <p:spPr bwMode="auto">
          <a:xfrm>
            <a:off x="2" y="1209539"/>
            <a:ext cx="12191998" cy="5292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sz="2400" b="1" dirty="0">
                <a:latin typeface="Helvetica" panose="020B0604020202020204" pitchFamily="34" charset="0"/>
                <a:cs typeface="Helvetica" panose="020B0604020202020204" pitchFamily="34" charset="0"/>
              </a:rPr>
              <a:t>Atanma Şartı</a:t>
            </a:r>
          </a:p>
          <a:p>
            <a:pPr algn="just"/>
            <a:endParaRPr lang="tr-TR" sz="24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Profesör kadrolarına atanabilmek için doçentlik unvanını aldıktan sonra en az beş yıl açık bulunan profesörlük kadrosu ile ilgili bilim alanında çalışmış olmak, kendi bilim alanında uluslararası düzeyde orijinal eserler vermiş olmak ve uygulama alanı bulunan dallarda uygulamaya yönelik çalışmalarda bulunması gereklidir.</a:t>
            </a:r>
          </a:p>
          <a:p>
            <a:pPr algn="just"/>
            <a:endParaRPr lang="tr-TR" sz="24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2547 sayılı Kanunun 27 nci maddesi gereğince doçentlik sınavını başarmış sayılarak yabancı ülkelerde aldığı unvanı Türkiye’de geçerli kabul edilen adayların doçentlikteki hizmet süreleri doçentlik unvanını yabancı ülkede aldıkları tarihten başlar.</a:t>
            </a:r>
          </a:p>
          <a:p>
            <a:pPr algn="just"/>
            <a:endParaRPr lang="tr-TR"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0532703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Yer Tutucusu 3"/>
          <p:cNvSpPr>
            <a:spLocks noGrp="1"/>
          </p:cNvSpPr>
          <p:nvPr>
            <p:ph type="body" sz="quarter" idx="10"/>
          </p:nvPr>
        </p:nvSpPr>
        <p:spPr/>
        <p:txBody>
          <a:bodyPr/>
          <a:lstStyle/>
          <a:p>
            <a:endParaRPr lang="tr-TR"/>
          </a:p>
        </p:txBody>
      </p:sp>
      <p:sp>
        <p:nvSpPr>
          <p:cNvPr id="7" name="Rectangle 3">
            <a:extLst>
              <a:ext uri="{FF2B5EF4-FFF2-40B4-BE49-F238E27FC236}">
                <a16:creationId xmlns:a16="http://schemas.microsoft.com/office/drawing/2014/main" id="{B62C22FA-1B99-CBC5-42AB-BF6B0B475168}"/>
              </a:ext>
            </a:extLst>
          </p:cNvPr>
          <p:cNvSpPr txBox="1">
            <a:spLocks noChangeArrowheads="1"/>
          </p:cNvSpPr>
          <p:nvPr/>
        </p:nvSpPr>
        <p:spPr bwMode="auto">
          <a:xfrm>
            <a:off x="0" y="1628818"/>
            <a:ext cx="12192000" cy="2611967"/>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b">
            <a:normAutofit fontScale="92500" lnSpcReduction="20000"/>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0000"/>
              </a:lnSpc>
              <a:spcBef>
                <a:spcPct val="0"/>
              </a:spcBef>
              <a:spcAft>
                <a:spcPts val="600"/>
              </a:spcAft>
            </a:pPr>
            <a:r>
              <a:rPr lang="en-US" kern="1200" dirty="0">
                <a:solidFill>
                  <a:schemeClr val="tx1"/>
                </a:solidFill>
                <a:latin typeface="+mj-lt"/>
                <a:ea typeface="+mj-ea"/>
                <a:cs typeface="+mj-cs"/>
              </a:rPr>
              <a:t>        </a:t>
            </a:r>
          </a:p>
          <a:p>
            <a:pPr algn="ctr" eaLnBrk="1" hangingPunct="1">
              <a:lnSpc>
                <a:spcPct val="90000"/>
              </a:lnSpc>
              <a:spcBef>
                <a:spcPct val="0"/>
              </a:spcBef>
              <a:spcAft>
                <a:spcPts val="600"/>
              </a:spcAft>
            </a:pPr>
            <a:endParaRPr lang="tr-TR" sz="4000" kern="1200" dirty="0">
              <a:solidFill>
                <a:schemeClr val="tx1"/>
              </a:solidFill>
              <a:latin typeface="+mj-lt"/>
              <a:ea typeface="+mj-ea"/>
              <a:cs typeface="+mj-cs"/>
            </a:endParaRPr>
          </a:p>
          <a:p>
            <a:pPr algn="ctr" eaLnBrk="1" hangingPunct="1">
              <a:lnSpc>
                <a:spcPct val="90000"/>
              </a:lnSpc>
              <a:spcBef>
                <a:spcPct val="0"/>
              </a:spcBef>
              <a:spcAft>
                <a:spcPts val="600"/>
              </a:spcAft>
            </a:pPr>
            <a:r>
              <a:rPr lang="en-US" sz="4000" kern="1200" dirty="0">
                <a:solidFill>
                  <a:schemeClr val="tx1"/>
                </a:solidFill>
                <a:latin typeface="+mj-lt"/>
                <a:ea typeface="+mj-ea"/>
                <a:cs typeface="+mj-cs"/>
              </a:rPr>
              <a:t>2547 SAYILI KANUN KAPSAMINDA</a:t>
            </a:r>
          </a:p>
          <a:p>
            <a:pPr algn="ctr" eaLnBrk="1" hangingPunct="1">
              <a:lnSpc>
                <a:spcPct val="90000"/>
              </a:lnSpc>
              <a:spcBef>
                <a:spcPct val="0"/>
              </a:spcBef>
              <a:spcAft>
                <a:spcPts val="600"/>
              </a:spcAft>
            </a:pPr>
            <a:r>
              <a:rPr lang="en-US" sz="4000" kern="1200" dirty="0">
                <a:solidFill>
                  <a:schemeClr val="tx1"/>
                </a:solidFill>
                <a:latin typeface="+mj-lt"/>
                <a:ea typeface="+mj-ea"/>
                <a:cs typeface="+mj-cs"/>
              </a:rPr>
              <a:t>ÖĞRETİM ÜYELİĞİNE YÜKSELTİLME VE ATANMA SÜREÇLERİ</a:t>
            </a:r>
          </a:p>
          <a:p>
            <a:pPr eaLnBrk="1" hangingPunct="1">
              <a:lnSpc>
                <a:spcPct val="90000"/>
              </a:lnSpc>
              <a:spcBef>
                <a:spcPct val="0"/>
              </a:spcBef>
              <a:spcAft>
                <a:spcPts val="600"/>
              </a:spcAft>
            </a:pPr>
            <a:r>
              <a:rPr lang="en-US" b="1" kern="1200" dirty="0">
                <a:solidFill>
                  <a:schemeClr val="tx1"/>
                </a:solidFill>
                <a:latin typeface="+mj-lt"/>
                <a:ea typeface="+mj-ea"/>
                <a:cs typeface="+mj-cs"/>
              </a:rPr>
              <a:t> </a:t>
            </a:r>
            <a:endParaRPr lang="en-US" kern="1200" dirty="0">
              <a:solidFill>
                <a:schemeClr val="tx1"/>
              </a:solidFill>
              <a:latin typeface="+mj-lt"/>
              <a:ea typeface="+mj-ea"/>
              <a:cs typeface="+mj-cs"/>
            </a:endParaRPr>
          </a:p>
          <a:p>
            <a:pPr eaLnBrk="1" hangingPunct="1">
              <a:lnSpc>
                <a:spcPct val="90000"/>
              </a:lnSpc>
              <a:spcBef>
                <a:spcPct val="0"/>
              </a:spcBef>
              <a:spcAft>
                <a:spcPts val="600"/>
              </a:spcAft>
            </a:pPr>
            <a:endParaRPr lang="en-US" b="1" kern="1200" dirty="0">
              <a:solidFill>
                <a:schemeClr val="tx1"/>
              </a:solidFill>
              <a:latin typeface="+mj-lt"/>
              <a:ea typeface="+mj-ea"/>
              <a:cs typeface="+mj-cs"/>
            </a:endParaRPr>
          </a:p>
          <a:p>
            <a:pPr eaLnBrk="1" hangingPunct="1">
              <a:lnSpc>
                <a:spcPct val="90000"/>
              </a:lnSpc>
              <a:spcBef>
                <a:spcPct val="0"/>
              </a:spcBef>
              <a:spcAft>
                <a:spcPts val="600"/>
              </a:spcAft>
            </a:pPr>
            <a:r>
              <a:rPr lang="en-US" b="1" kern="1200" dirty="0">
                <a:solidFill>
                  <a:schemeClr val="tx1"/>
                </a:solidFill>
                <a:latin typeface="+mj-lt"/>
                <a:ea typeface="+mj-ea"/>
                <a:cs typeface="+mj-cs"/>
              </a:rPr>
              <a:t>                                 </a:t>
            </a:r>
          </a:p>
        </p:txBody>
      </p:sp>
    </p:spTree>
    <p:extLst>
      <p:ext uri="{BB962C8B-B14F-4D97-AF65-F5344CB8AC3E}">
        <p14:creationId xmlns:p14="http://schemas.microsoft.com/office/powerpoint/2010/main" val="6294619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0" y="225067"/>
            <a:ext cx="12191998" cy="461665"/>
          </a:xfrm>
          <a:prstGeom prst="rect">
            <a:avLst/>
          </a:prstGeom>
        </p:spPr>
        <p:txBody>
          <a:bodyPr wrap="square">
            <a:spAutoFit/>
          </a:bodyPr>
          <a:lstStyle/>
          <a:p>
            <a:pPr algn="ctr"/>
            <a:r>
              <a:rPr lang="tr-TR" sz="2400" b="1" dirty="0">
                <a:latin typeface="Helvetica" panose="020B0604020202020204" pitchFamily="34" charset="0"/>
                <a:cs typeface="Helvetica" panose="020B0604020202020204" pitchFamily="34" charset="0"/>
              </a:rPr>
              <a:t>İLAN</a:t>
            </a:r>
          </a:p>
        </p:txBody>
      </p:sp>
      <p:sp>
        <p:nvSpPr>
          <p:cNvPr id="14" name="Rectangle 3"/>
          <p:cNvSpPr txBox="1">
            <a:spLocks noChangeArrowheads="1"/>
          </p:cNvSpPr>
          <p:nvPr/>
        </p:nvSpPr>
        <p:spPr bwMode="auto">
          <a:xfrm>
            <a:off x="2" y="1209539"/>
            <a:ext cx="12191998" cy="5292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sz="24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a:t>Adayların başvuru dosyalarında yer alması gereken belgeler Üniversite Bilgi Yönetim Sistemi (ÜBYS) ilan başvuru sayfasında Personel Daire Başkanlığı tarafından ayrıntılı şekilde belirtilir. </a:t>
            </a:r>
          </a:p>
          <a:p>
            <a:pPr algn="just"/>
            <a:endParaRPr lang="tr-TR" sz="2400" dirty="0"/>
          </a:p>
          <a:p>
            <a:pPr marL="342900" indent="-342900" algn="just">
              <a:buFont typeface="Wingdings" panose="05000000000000000000" pitchFamily="2" charset="2"/>
              <a:buChar char="q"/>
            </a:pPr>
            <a:r>
              <a:rPr lang="tr-TR" sz="2400" dirty="0"/>
              <a:t>Her yılın ilk ilgili Üniversite Yönetim Kurulu’nda, en az üç asıl ve üç yedek profesör öğretim üyesinden oluşacak bir Akademik Yükseltilme ve Atanma Ön Değerlendirme Komisyonu belirlenir. Bu komisyon bir yıl süreyle görev yapar.</a:t>
            </a:r>
          </a:p>
        </p:txBody>
      </p:sp>
    </p:spTree>
    <p:extLst>
      <p:ext uri="{BB962C8B-B14F-4D97-AF65-F5344CB8AC3E}">
        <p14:creationId xmlns:p14="http://schemas.microsoft.com/office/powerpoint/2010/main" val="2658580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0" y="259988"/>
            <a:ext cx="12192000" cy="461665"/>
          </a:xfrm>
          <a:prstGeom prst="rect">
            <a:avLst/>
          </a:prstGeom>
        </p:spPr>
        <p:txBody>
          <a:bodyPr wrap="square">
            <a:spAutoFit/>
          </a:bodyPr>
          <a:lstStyle/>
          <a:p>
            <a:pPr algn="ctr"/>
            <a:r>
              <a:rPr lang="tr-TR" sz="2400" b="1" dirty="0">
                <a:latin typeface="Helvetica" panose="020B0604020202020204" pitchFamily="34" charset="0"/>
                <a:cs typeface="Helvetica" panose="020B0604020202020204" pitchFamily="34" charset="0"/>
              </a:rPr>
              <a:t>BAŞVURU</a:t>
            </a:r>
          </a:p>
        </p:txBody>
      </p:sp>
      <p:sp>
        <p:nvSpPr>
          <p:cNvPr id="14" name="Rectangle 3"/>
          <p:cNvSpPr txBox="1">
            <a:spLocks noChangeArrowheads="1"/>
          </p:cNvSpPr>
          <p:nvPr/>
        </p:nvSpPr>
        <p:spPr bwMode="auto">
          <a:xfrm>
            <a:off x="2" y="1209539"/>
            <a:ext cx="12192000" cy="5292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Üniversitemizde açık bulunan profesör kadroları, Resmî </a:t>
            </a:r>
            <a:r>
              <a:rPr lang="tr-TR" sz="2000" dirty="0" err="1">
                <a:latin typeface="Helvetica" panose="020B0604020202020204" pitchFamily="34" charset="0"/>
                <a:cs typeface="Helvetica" panose="020B0604020202020204" pitchFamily="34" charset="0"/>
              </a:rPr>
              <a:t>Gazete’de</a:t>
            </a:r>
            <a:r>
              <a:rPr lang="tr-TR" sz="2000" dirty="0">
                <a:latin typeface="Helvetica" panose="020B0604020202020204" pitchFamily="34" charset="0"/>
                <a:cs typeface="Helvetica" panose="020B0604020202020204" pitchFamily="34" charset="0"/>
              </a:rPr>
              <a:t> ve üniversitemiz web sitesi ana sayfasında ilan edilerek duyurulur. Bu ilanda adaylara on beş gün başvuru süresi tanınır ve son başvuru tarihi belirtilir.</a:t>
            </a:r>
          </a:p>
          <a:p>
            <a:pPr algn="just"/>
            <a:endParaRPr lang="tr-TR" sz="20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000" dirty="0"/>
              <a:t>İlan edilen kadrolara başvurular Üniversite Bilgi Yönetim Sistemi (ÜBYS) üzerinden elektronik ortamda yapılır. </a:t>
            </a:r>
          </a:p>
          <a:p>
            <a:pPr algn="just"/>
            <a:endParaRPr lang="tr-TR" sz="20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Profesör adayları; özgeçmişlerini, bilimsel yayınlarını kongre ve konferans tebliğleri ile bunlara yapılan atıfları, sanat eserlerini, icralarını ve bunlara ilişkin dokümanı, eğitim-öğretim faaliyetlerini, yönetimlerinde devam eden ve biten doktora, sanatta yeterlik veya yüksek lisans çalışmalarını, üniversite veya yüksek teknoloji enstitüsüne katkılarını kapsayan bir dosyayla birlikte başvurularını </a:t>
            </a:r>
            <a:r>
              <a:rPr lang="tr-TR" sz="2000" dirty="0" err="1">
                <a:latin typeface="Helvetica" panose="020B0604020202020204" pitchFamily="34" charset="0"/>
                <a:cs typeface="Helvetica" panose="020B0604020202020204" pitchFamily="34" charset="0"/>
              </a:rPr>
              <a:t>ÜBYS’ye</a:t>
            </a:r>
            <a:r>
              <a:rPr lang="tr-TR" sz="2000" dirty="0">
                <a:latin typeface="Helvetica" panose="020B0604020202020204" pitchFamily="34" charset="0"/>
                <a:cs typeface="Helvetica" panose="020B0604020202020204" pitchFamily="34" charset="0"/>
              </a:rPr>
              <a:t> yüklerler. Adaylar, bu başvurularında yayınlarından birini başlıca araştırma eseri olarak gösterir.</a:t>
            </a:r>
          </a:p>
        </p:txBody>
      </p:sp>
    </p:spTree>
    <p:extLst>
      <p:ext uri="{BB962C8B-B14F-4D97-AF65-F5344CB8AC3E}">
        <p14:creationId xmlns:p14="http://schemas.microsoft.com/office/powerpoint/2010/main" val="8888234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0" y="216132"/>
            <a:ext cx="12192000" cy="461665"/>
          </a:xfrm>
          <a:prstGeom prst="rect">
            <a:avLst/>
          </a:prstGeom>
        </p:spPr>
        <p:txBody>
          <a:bodyPr wrap="square">
            <a:spAutoFit/>
          </a:bodyPr>
          <a:lstStyle/>
          <a:p>
            <a:pPr algn="ctr"/>
            <a:r>
              <a:rPr lang="tr-TR" sz="2400" b="1" dirty="0">
                <a:latin typeface="Helvetica" panose="020B0604020202020204" pitchFamily="34" charset="0"/>
                <a:cs typeface="Helvetica" panose="020B0604020202020204" pitchFamily="34" charset="0"/>
              </a:rPr>
              <a:t>ATAMA SÜRECİ</a:t>
            </a:r>
            <a:endParaRPr lang="tr-TR" sz="2400" dirty="0">
              <a:latin typeface="Helvetica" panose="020B0604020202020204" pitchFamily="34" charset="0"/>
              <a:cs typeface="Helvetica" panose="020B0604020202020204" pitchFamily="34" charset="0"/>
            </a:endParaRPr>
          </a:p>
        </p:txBody>
      </p:sp>
      <p:sp>
        <p:nvSpPr>
          <p:cNvPr id="14" name="Rectangle 3"/>
          <p:cNvSpPr txBox="1">
            <a:spLocks noChangeArrowheads="1"/>
          </p:cNvSpPr>
          <p:nvPr/>
        </p:nvSpPr>
        <p:spPr bwMode="auto">
          <a:xfrm>
            <a:off x="0" y="1049389"/>
            <a:ext cx="12072732" cy="5808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q"/>
            </a:pPr>
            <a:endParaRPr lang="tr-TR" sz="20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Profesörlük kadrosuna başvuran adayların durumlarını ve bilimsel veya sanatsal niteliklerini tespit etmek için üniversite yönetim kurulunca, en az üçü başka üniversite veya yüksek teknoloji enstitüsünden olmak üzere ilan edilen kadronun bilim veya sanat alanı ile ilgili en az beş profesör, ilana son başvuru tarihinden itibaren bir ay içinde seçilir. Bu profesörler belgelerin kendilerine verildiği tarihi izleyen iki ay içinde her aday için ayrı ayrı olmak üzere birer rapor ve Öğretim Üyeliğine Yükseltilme ve Atanma Ölçütleri Puan </a:t>
            </a:r>
            <a:r>
              <a:rPr lang="tr-TR" sz="2000">
                <a:latin typeface="Helvetica" panose="020B0604020202020204" pitchFamily="34" charset="0"/>
                <a:cs typeface="Helvetica" panose="020B0604020202020204" pitchFamily="34" charset="0"/>
              </a:rPr>
              <a:t>Tablosunu her sayfası paraflı ve ıslak imzalı olarak hazırlar </a:t>
            </a:r>
            <a:r>
              <a:rPr lang="tr-TR" sz="2000" dirty="0">
                <a:latin typeface="Helvetica" panose="020B0604020202020204" pitchFamily="34" charset="0"/>
                <a:cs typeface="Helvetica" panose="020B0604020202020204" pitchFamily="34" charset="0"/>
              </a:rPr>
              <a:t>ve kadroya atanmak üzere müracaat eden birden fazla aday varsa tercihlerini bildirir. Bu raporlarda adayların bilimsel veya sanatsal nitelikleri ve çalışmaları değerlendirilir, yöneticilik, yapıcılık ve geliştiricilik özellikleri ile bilim ve sanat adamı yetiştirme konusundaki çabaları ayrıntılı olarak belirtilir.</a:t>
            </a:r>
          </a:p>
          <a:p>
            <a:pPr algn="just"/>
            <a:endParaRPr lang="tr-TR" sz="20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Dosya inceleme raporlarının iki ay içinde gelmemesi halinde aynı usulle tespit edilen başka profesörlere dosyalar incelenmesi için gönderilir.</a:t>
            </a:r>
          </a:p>
          <a:p>
            <a:pPr algn="just"/>
            <a:endParaRPr lang="tr-TR" sz="20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000" dirty="0">
                <a:latin typeface="Helvetica" panose="020B0604020202020204" pitchFamily="34" charset="0"/>
                <a:cs typeface="Helvetica" panose="020B0604020202020204" pitchFamily="34" charset="0"/>
              </a:rPr>
              <a:t>Üniversite yönetim kurulunun dosya inceleme raporlarını göz önünde tutarak alacağı karar üzerine, rektör tarafından atama yapılır.</a:t>
            </a:r>
          </a:p>
        </p:txBody>
      </p:sp>
    </p:spTree>
    <p:extLst>
      <p:ext uri="{BB962C8B-B14F-4D97-AF65-F5344CB8AC3E}">
        <p14:creationId xmlns:p14="http://schemas.microsoft.com/office/powerpoint/2010/main" val="21564151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3"/>
          <p:cNvSpPr txBox="1">
            <a:spLocks noChangeArrowheads="1"/>
          </p:cNvSpPr>
          <p:nvPr/>
        </p:nvSpPr>
        <p:spPr bwMode="auto">
          <a:xfrm>
            <a:off x="4" y="1213370"/>
            <a:ext cx="12191998" cy="5642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tr-TR" sz="3600" dirty="0">
                <a:latin typeface="Helvetica" panose="020B0604020202020204" pitchFamily="34" charset="0"/>
                <a:ea typeface="Cambria" panose="02040503050406030204" pitchFamily="18" charset="0"/>
                <a:cs typeface="Helvetica" panose="020B0604020202020204" pitchFamily="34" charset="0"/>
              </a:rPr>
              <a:t>        </a:t>
            </a:r>
          </a:p>
          <a:p>
            <a:pPr algn="ctr"/>
            <a:endParaRPr lang="tr-TR" sz="3600" b="1" dirty="0">
              <a:latin typeface="Helvetica" panose="020B0604020202020204" pitchFamily="34" charset="0"/>
              <a:ea typeface="Cambria" panose="02040503050406030204" pitchFamily="18" charset="0"/>
              <a:cs typeface="Helvetica" panose="020B0604020202020204" pitchFamily="34" charset="0"/>
            </a:endParaRPr>
          </a:p>
          <a:p>
            <a:pPr algn="ctr"/>
            <a:endParaRPr lang="tr-TR" sz="3600" b="1" dirty="0">
              <a:latin typeface="Helvetica" panose="020B0604020202020204" pitchFamily="34" charset="0"/>
              <a:ea typeface="Cambria" panose="02040503050406030204" pitchFamily="18" charset="0"/>
              <a:cs typeface="Helvetica" panose="020B0604020202020204" pitchFamily="34" charset="0"/>
            </a:endParaRPr>
          </a:p>
          <a:p>
            <a:pPr algn="ctr"/>
            <a:r>
              <a:rPr lang="tr-TR" sz="2800" dirty="0">
                <a:latin typeface="Helvetica" panose="020B0604020202020204" pitchFamily="34" charset="0"/>
                <a:cs typeface="Helvetica" panose="020B0604020202020204" pitchFamily="34" charset="0"/>
              </a:rPr>
              <a:t>ÖĞRETİM GÖREVLİSİ VE ARAŞTIRMA GÖREVLİSİ </a:t>
            </a:r>
          </a:p>
          <a:p>
            <a:pPr algn="ctr"/>
            <a:r>
              <a:rPr lang="tr-TR" sz="2800" dirty="0">
                <a:latin typeface="Helvetica" panose="020B0604020202020204" pitchFamily="34" charset="0"/>
                <a:cs typeface="Helvetica" panose="020B0604020202020204" pitchFamily="34" charset="0"/>
              </a:rPr>
              <a:t>KADROLARINA ATANMA SÜREÇLERİ</a:t>
            </a:r>
          </a:p>
          <a:p>
            <a:pPr algn="ctr"/>
            <a:r>
              <a:rPr lang="tr-TR" sz="2800" b="1" dirty="0">
                <a:latin typeface="Helvetica" panose="020B0604020202020204" pitchFamily="34" charset="0"/>
                <a:cs typeface="Helvetica" panose="020B0604020202020204" pitchFamily="34" charset="0"/>
              </a:rPr>
              <a:t> </a:t>
            </a:r>
            <a:endParaRPr lang="tr-TR" sz="2800" dirty="0">
              <a:latin typeface="Helvetica" panose="020B0604020202020204" pitchFamily="34" charset="0"/>
              <a:cs typeface="Helvetica" panose="020B0604020202020204" pitchFamily="34" charset="0"/>
            </a:endParaRPr>
          </a:p>
          <a:p>
            <a:endParaRPr lang="tr-TR" b="1" dirty="0">
              <a:latin typeface="Helvetica" panose="020B0604020202020204" pitchFamily="34" charset="0"/>
              <a:ea typeface="Cambria" panose="02040503050406030204" pitchFamily="18" charset="0"/>
              <a:cs typeface="Helvetica" panose="020B0604020202020204" pitchFamily="34" charset="0"/>
            </a:endParaRPr>
          </a:p>
          <a:p>
            <a:r>
              <a:rPr lang="tr-TR" b="1" dirty="0">
                <a:latin typeface="Helvetica" panose="020B0604020202020204" pitchFamily="34" charset="0"/>
                <a:ea typeface="Cambria" panose="02040503050406030204" pitchFamily="18" charset="0"/>
                <a:cs typeface="Helvetica" panose="020B0604020202020204" pitchFamily="34" charset="0"/>
              </a:rPr>
              <a:t>                                 </a:t>
            </a:r>
          </a:p>
        </p:txBody>
      </p:sp>
    </p:spTree>
    <p:extLst>
      <p:ext uri="{BB962C8B-B14F-4D97-AF65-F5344CB8AC3E}">
        <p14:creationId xmlns:p14="http://schemas.microsoft.com/office/powerpoint/2010/main" val="309115491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2" y="208865"/>
            <a:ext cx="12191996" cy="461665"/>
          </a:xfrm>
          <a:prstGeom prst="rect">
            <a:avLst/>
          </a:prstGeom>
        </p:spPr>
        <p:txBody>
          <a:bodyPr wrap="square">
            <a:spAutoFit/>
          </a:bodyPr>
          <a:lstStyle/>
          <a:p>
            <a:pPr algn="ctr"/>
            <a:r>
              <a:rPr lang="tr-TR" sz="2400" b="1" dirty="0">
                <a:effectLst/>
                <a:latin typeface="Calibri" panose="020F0502020204030204" pitchFamily="34" charset="0"/>
                <a:ea typeface="Calibri" panose="020F0502020204030204" pitchFamily="34" charset="0"/>
                <a:cs typeface="Times New Roman" panose="02020603050405020304" pitchFamily="18" charset="0"/>
              </a:rPr>
              <a:t>Öğretim Görevlisi/Araştırma Görevlisi Atama İşlemleri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3"/>
          <p:cNvSpPr txBox="1">
            <a:spLocks noChangeArrowheads="1"/>
          </p:cNvSpPr>
          <p:nvPr/>
        </p:nvSpPr>
        <p:spPr bwMode="auto">
          <a:xfrm>
            <a:off x="-6" y="855872"/>
            <a:ext cx="12192000" cy="5808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buFont typeface="Wingdings" panose="05000000000000000000" pitchFamily="2" charset="2"/>
              <a:buChar char="q"/>
            </a:pPr>
            <a:r>
              <a:rPr lang="tr-TR" sz="2000" dirty="0"/>
              <a:t>Öğretim görevlisi ve araştırma görevlisi kadrolarına yapılacak atamalar ‘’Öğretim Üyesi Dışındaki Öğretim Elemanı Kadrolarına Yapılacak Atamalarda Uygulanacak Merkezi Sınav ile Giriş Sınavlarına İlişkin Usul ve Esaslar Hakkında Yönetmelik’’ uyarınca gerçekleştirilir.</a:t>
            </a:r>
          </a:p>
          <a:p>
            <a:pPr algn="just"/>
            <a:endParaRPr lang="tr-TR" sz="2000" dirty="0"/>
          </a:p>
          <a:p>
            <a:pPr marL="342900" indent="-342900" algn="just">
              <a:buFont typeface="Wingdings" panose="05000000000000000000" pitchFamily="2" charset="2"/>
              <a:buChar char="q"/>
            </a:pPr>
            <a:r>
              <a:rPr lang="tr-TR" sz="2000" dirty="0"/>
              <a:t>İlanların başvuru şartları, asgari puanlar, özel şartlar ve adayların başvuru dosyalarında yer alması gereken belgeler, Üniversite Bilgi Yönetim Sistemi (ÜBYS) ilan başvuru sayfasında Personel Daire Başkanlığı tarafından ayrıntılı şekilde belirtilir. </a:t>
            </a:r>
          </a:p>
          <a:p>
            <a:pPr marL="342900" indent="-342900" algn="just">
              <a:buFont typeface="Wingdings" panose="05000000000000000000" pitchFamily="2" charset="2"/>
              <a:buChar char="q"/>
            </a:pPr>
            <a:endParaRPr lang="tr-TR" sz="2000" dirty="0"/>
          </a:p>
          <a:p>
            <a:pPr marL="342900" indent="-342900" algn="just">
              <a:buFont typeface="Wingdings" panose="05000000000000000000" pitchFamily="2" charset="2"/>
              <a:buChar char="q"/>
            </a:pPr>
            <a:r>
              <a:rPr lang="tr-TR" sz="2000" dirty="0"/>
              <a:t>Yükseköğretim kurumlarında giriş sınavı jürisi; fakültelerde dekanın; enstitü, yüksekokul ve meslek yüksekokullarında müdürün önereceği, biri ilgili anabilim dalı başkanı, anabilim dalı başkanı yoksa bölüm başkanı, yabancı diller yüksekokullarında ise yüksekokul müdürü olmak üzere en az sekiz öğretim üyesi arasından ilgili yönetim kurulunca seçilecek üç asıl bir yedek üyeden oluşur. Asıl üyelerden birinin ilgili anabilim dalı başkanı, anabilim dalı başkanı yoksa bölüm başkanı, yabancı diller yüksekokullarında ise yüksekokul müdürü olması ve seçilecek üyelerin, atama yapılacak öğretim elemanı kadro unvanının gerektirdiği görev alanı ile ilgili olması esastır. </a:t>
            </a:r>
          </a:p>
          <a:p>
            <a:pPr marL="342900" indent="-342900" algn="just">
              <a:buFont typeface="Wingdings" panose="05000000000000000000" pitchFamily="2" charset="2"/>
              <a:buChar char="q"/>
            </a:pPr>
            <a:r>
              <a:rPr lang="tr-TR" sz="2000" dirty="0"/>
              <a:t>Jüri, üyeleri arasından birini raportör olarak belirler.</a:t>
            </a:r>
          </a:p>
        </p:txBody>
      </p:sp>
    </p:spTree>
    <p:extLst>
      <p:ext uri="{BB962C8B-B14F-4D97-AF65-F5344CB8AC3E}">
        <p14:creationId xmlns:p14="http://schemas.microsoft.com/office/powerpoint/2010/main" val="24571803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2" y="208865"/>
            <a:ext cx="12191996" cy="461665"/>
          </a:xfrm>
          <a:prstGeom prst="rect">
            <a:avLst/>
          </a:prstGeom>
        </p:spPr>
        <p:txBody>
          <a:bodyPr wrap="square">
            <a:spAutoFit/>
          </a:bodyPr>
          <a:lstStyle/>
          <a:p>
            <a:pPr algn="ctr"/>
            <a:r>
              <a:rPr lang="tr-TR" sz="2400" b="1" dirty="0">
                <a:effectLst/>
                <a:latin typeface="Calibri" panose="020F0502020204030204" pitchFamily="34" charset="0"/>
                <a:ea typeface="Calibri" panose="020F0502020204030204" pitchFamily="34" charset="0"/>
                <a:cs typeface="Times New Roman" panose="02020603050405020304" pitchFamily="18" charset="0"/>
              </a:rPr>
              <a:t>Öğretim Görevlisi/Araştırma Görevlisi Atama İşlemleri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3"/>
          <p:cNvSpPr txBox="1">
            <a:spLocks noChangeArrowheads="1"/>
          </p:cNvSpPr>
          <p:nvPr/>
        </p:nvSpPr>
        <p:spPr bwMode="auto">
          <a:xfrm>
            <a:off x="0" y="1049389"/>
            <a:ext cx="11953472" cy="4308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b="1" dirty="0"/>
              <a:t>Ön Değerlendirme</a:t>
            </a:r>
          </a:p>
          <a:p>
            <a:pPr algn="just"/>
            <a:endParaRPr lang="tr-TR" dirty="0"/>
          </a:p>
          <a:p>
            <a:pPr marL="342900" indent="-342900" algn="just">
              <a:buFont typeface="Wingdings" panose="05000000000000000000" pitchFamily="2" charset="2"/>
              <a:buChar char="q"/>
            </a:pPr>
            <a:r>
              <a:rPr lang="tr-TR" sz="2000" dirty="0"/>
              <a:t>Sınav jürisi; başvuran adaylar arasından başvuru </a:t>
            </a:r>
            <a:r>
              <a:rPr lang="tr-TR" sz="2000"/>
              <a:t>şartlarını taşıyan ve </a:t>
            </a:r>
            <a:r>
              <a:rPr lang="tr-TR" sz="2000" dirty="0"/>
              <a:t>ilan edilen kadro sayısının on katına kadar adayı, yapılacak puan sıralamasına göre sınava çağırır. Başvuru sayısının ilan edilen kadronun on katından az olması halinde, adayların tamamı giriş sınavına alınır. Adayların ön değerlendirmede dikkate alınan puanları ile lisans mezuniyet notları, kadro ilanında belirtilen internet adresinde ilan edilir.</a:t>
            </a:r>
          </a:p>
          <a:p>
            <a:pPr marL="342900" indent="-342900" algn="just">
              <a:buFont typeface="Wingdings" panose="05000000000000000000" pitchFamily="2" charset="2"/>
              <a:buChar char="q"/>
            </a:pPr>
            <a:endParaRPr lang="tr-TR" sz="2000" b="1" dirty="0"/>
          </a:p>
          <a:p>
            <a:pPr marL="342900" indent="-342900" algn="just">
              <a:buFont typeface="Wingdings" panose="05000000000000000000" pitchFamily="2" charset="2"/>
              <a:buChar char="q"/>
            </a:pPr>
            <a:r>
              <a:rPr lang="tr-TR" sz="2000" dirty="0"/>
              <a:t>Yabancı dille eğitim ve öğretim yapılan programlardaki öğretim görevlisi kadrolarına yapılacak atamalarda atama yapılacak programın eğitim dilinde; bilim alanı yabancı dille ilgili kadrolara yapılacak öğretim görevlisi atamaları ile zorunlu yabancı dil dersini vermek üzere öğretim görevlisi kadrolarına yapılacak atamalarda ilgili dilde; yükseköğretim kurumlarının uluslararası ilişkiler ile yabancı dille ilgili uygulamalı birimlerinde istihdam edilecek öğretim görevlisi atamalarında ALES puanının %40’ı ve yabancı dil puanının %60’ı dikkate alınarak sıralama yapılır.</a:t>
            </a:r>
          </a:p>
          <a:p>
            <a:pPr algn="just"/>
            <a:endParaRPr lang="tr-TR" sz="2000" b="1" dirty="0"/>
          </a:p>
        </p:txBody>
      </p:sp>
    </p:spTree>
    <p:extLst>
      <p:ext uri="{BB962C8B-B14F-4D97-AF65-F5344CB8AC3E}">
        <p14:creationId xmlns:p14="http://schemas.microsoft.com/office/powerpoint/2010/main" val="41298854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2" y="208865"/>
            <a:ext cx="12191996" cy="461665"/>
          </a:xfrm>
          <a:prstGeom prst="rect">
            <a:avLst/>
          </a:prstGeom>
        </p:spPr>
        <p:txBody>
          <a:bodyPr wrap="square">
            <a:spAutoFit/>
          </a:bodyPr>
          <a:lstStyle/>
          <a:p>
            <a:pPr algn="ctr"/>
            <a:r>
              <a:rPr lang="tr-TR" sz="2400" b="1" dirty="0">
                <a:effectLst/>
                <a:latin typeface="Calibri" panose="020F0502020204030204" pitchFamily="34" charset="0"/>
                <a:ea typeface="Calibri" panose="020F0502020204030204" pitchFamily="34" charset="0"/>
                <a:cs typeface="Times New Roman" panose="02020603050405020304" pitchFamily="18" charset="0"/>
              </a:rPr>
              <a:t>Öğretim Görevlisi/Araştırma Görevlisi Atama İşlemleri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3"/>
          <p:cNvSpPr txBox="1">
            <a:spLocks noChangeArrowheads="1"/>
          </p:cNvSpPr>
          <p:nvPr/>
        </p:nvSpPr>
        <p:spPr bwMode="auto">
          <a:xfrm>
            <a:off x="-2" y="1049390"/>
            <a:ext cx="11953472" cy="3872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b="1" dirty="0"/>
              <a:t>Ön Değerlendirme</a:t>
            </a:r>
          </a:p>
          <a:p>
            <a:pPr algn="just"/>
            <a:endParaRPr lang="tr-TR" dirty="0"/>
          </a:p>
          <a:p>
            <a:pPr algn="just"/>
            <a:endParaRPr lang="tr-TR" dirty="0"/>
          </a:p>
          <a:p>
            <a:pPr algn="just"/>
            <a:endParaRPr lang="tr-TR" dirty="0"/>
          </a:p>
        </p:txBody>
      </p:sp>
      <p:graphicFrame>
        <p:nvGraphicFramePr>
          <p:cNvPr id="4" name="Tablo 3">
            <a:extLst>
              <a:ext uri="{FF2B5EF4-FFF2-40B4-BE49-F238E27FC236}">
                <a16:creationId xmlns:a16="http://schemas.microsoft.com/office/drawing/2014/main" id="{B2EF1791-EC3D-3A66-E420-8E92C3CEAC4E}"/>
              </a:ext>
            </a:extLst>
          </p:cNvPr>
          <p:cNvGraphicFramePr>
            <a:graphicFrameLocks noGrp="1"/>
          </p:cNvGraphicFramePr>
          <p:nvPr>
            <p:extLst>
              <p:ext uri="{D42A27DB-BD31-4B8C-83A1-F6EECF244321}">
                <p14:modId xmlns:p14="http://schemas.microsoft.com/office/powerpoint/2010/main" val="3097803704"/>
              </p:ext>
            </p:extLst>
          </p:nvPr>
        </p:nvGraphicFramePr>
        <p:xfrm>
          <a:off x="238522" y="1517637"/>
          <a:ext cx="11714946" cy="4061460"/>
        </p:xfrm>
        <a:graphic>
          <a:graphicData uri="http://schemas.openxmlformats.org/drawingml/2006/table">
            <a:tbl>
              <a:tblPr/>
              <a:tblGrid>
                <a:gridCol w="632258">
                  <a:extLst>
                    <a:ext uri="{9D8B030D-6E8A-4147-A177-3AD203B41FA5}">
                      <a16:colId xmlns:a16="http://schemas.microsoft.com/office/drawing/2014/main" val="1741049368"/>
                    </a:ext>
                  </a:extLst>
                </a:gridCol>
                <a:gridCol w="2267408">
                  <a:extLst>
                    <a:ext uri="{9D8B030D-6E8A-4147-A177-3AD203B41FA5}">
                      <a16:colId xmlns:a16="http://schemas.microsoft.com/office/drawing/2014/main" val="436499350"/>
                    </a:ext>
                  </a:extLst>
                </a:gridCol>
                <a:gridCol w="730367">
                  <a:extLst>
                    <a:ext uri="{9D8B030D-6E8A-4147-A177-3AD203B41FA5}">
                      <a16:colId xmlns:a16="http://schemas.microsoft.com/office/drawing/2014/main" val="2087626495"/>
                    </a:ext>
                  </a:extLst>
                </a:gridCol>
                <a:gridCol w="930219">
                  <a:extLst>
                    <a:ext uri="{9D8B030D-6E8A-4147-A177-3AD203B41FA5}">
                      <a16:colId xmlns:a16="http://schemas.microsoft.com/office/drawing/2014/main" val="2918312110"/>
                    </a:ext>
                  </a:extLst>
                </a:gridCol>
                <a:gridCol w="697664">
                  <a:extLst>
                    <a:ext uri="{9D8B030D-6E8A-4147-A177-3AD203B41FA5}">
                      <a16:colId xmlns:a16="http://schemas.microsoft.com/office/drawing/2014/main" val="1414889221"/>
                    </a:ext>
                  </a:extLst>
                </a:gridCol>
                <a:gridCol w="930219">
                  <a:extLst>
                    <a:ext uri="{9D8B030D-6E8A-4147-A177-3AD203B41FA5}">
                      <a16:colId xmlns:a16="http://schemas.microsoft.com/office/drawing/2014/main" val="3922738814"/>
                    </a:ext>
                  </a:extLst>
                </a:gridCol>
                <a:gridCol w="697664">
                  <a:extLst>
                    <a:ext uri="{9D8B030D-6E8A-4147-A177-3AD203B41FA5}">
                      <a16:colId xmlns:a16="http://schemas.microsoft.com/office/drawing/2014/main" val="4068588429"/>
                    </a:ext>
                  </a:extLst>
                </a:gridCol>
                <a:gridCol w="872081">
                  <a:extLst>
                    <a:ext uri="{9D8B030D-6E8A-4147-A177-3AD203B41FA5}">
                      <a16:colId xmlns:a16="http://schemas.microsoft.com/office/drawing/2014/main" val="4289190618"/>
                    </a:ext>
                  </a:extLst>
                </a:gridCol>
                <a:gridCol w="1133704">
                  <a:extLst>
                    <a:ext uri="{9D8B030D-6E8A-4147-A177-3AD203B41FA5}">
                      <a16:colId xmlns:a16="http://schemas.microsoft.com/office/drawing/2014/main" val="1053194034"/>
                    </a:ext>
                  </a:extLst>
                </a:gridCol>
                <a:gridCol w="1820468">
                  <a:extLst>
                    <a:ext uri="{9D8B030D-6E8A-4147-A177-3AD203B41FA5}">
                      <a16:colId xmlns:a16="http://schemas.microsoft.com/office/drawing/2014/main" val="1206566080"/>
                    </a:ext>
                  </a:extLst>
                </a:gridCol>
                <a:gridCol w="1002894">
                  <a:extLst>
                    <a:ext uri="{9D8B030D-6E8A-4147-A177-3AD203B41FA5}">
                      <a16:colId xmlns:a16="http://schemas.microsoft.com/office/drawing/2014/main" val="3917482599"/>
                    </a:ext>
                  </a:extLst>
                </a:gridCol>
              </a:tblGrid>
              <a:tr h="0">
                <a:tc gridSpan="11">
                  <a:txBody>
                    <a:bodyPr/>
                    <a:lstStyle/>
                    <a:p>
                      <a:pPr algn="ctr" fontAlgn="ctr"/>
                      <a:r>
                        <a:rPr lang="tr-TR" sz="1200" b="1" i="0" u="none" strike="noStrike">
                          <a:solidFill>
                            <a:srgbClr val="000000"/>
                          </a:solidFill>
                          <a:effectLst/>
                          <a:latin typeface="Times New Roman" panose="02020603050405020304" pitchFamily="18" charset="0"/>
                        </a:rPr>
                        <a:t>İZMİR BAKIRÇAY ÜNİVERSİTESİ</a:t>
                      </a:r>
                      <a:br>
                        <a:rPr lang="tr-TR" sz="1200" b="1" i="0" u="none" strike="noStrike">
                          <a:solidFill>
                            <a:srgbClr val="000000"/>
                          </a:solidFill>
                          <a:effectLst/>
                          <a:latin typeface="Times New Roman" panose="02020603050405020304" pitchFamily="18" charset="0"/>
                        </a:rPr>
                      </a:br>
                      <a:endParaRPr lang="tr-TR" sz="1200" b="1" i="0" u="none" strike="noStrike">
                        <a:solidFill>
                          <a:srgbClr val="000000"/>
                        </a:solidFill>
                        <a:effectLst/>
                        <a:latin typeface="Times New Roman" panose="02020603050405020304" pitchFamily="18"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208619969"/>
                  </a:ext>
                </a:extLst>
              </a:tr>
              <a:tr h="419100">
                <a:tc gridSpan="11">
                  <a:txBody>
                    <a:bodyPr/>
                    <a:lstStyle/>
                    <a:p>
                      <a:pPr algn="ctr" fontAlgn="ctr"/>
                      <a:r>
                        <a:rPr lang="tr-TR" sz="1000" b="1" i="0" u="none" strike="noStrike">
                          <a:solidFill>
                            <a:srgbClr val="000000"/>
                          </a:solidFill>
                          <a:effectLst/>
                          <a:latin typeface="Times New Roman" panose="02020603050405020304" pitchFamily="18" charset="0"/>
                        </a:rPr>
                        <a:t>TARİHLİ ÖĞRETİM GÖREVLİSİ İLANI</a:t>
                      </a:r>
                      <a:br>
                        <a:rPr lang="tr-TR" sz="1000" b="1" i="0" u="none" strike="noStrike">
                          <a:solidFill>
                            <a:srgbClr val="000000"/>
                          </a:solidFill>
                          <a:effectLst/>
                          <a:latin typeface="Times New Roman" panose="02020603050405020304" pitchFamily="18" charset="0"/>
                        </a:rPr>
                      </a:br>
                      <a:r>
                        <a:rPr lang="tr-TR" sz="1000" b="1" i="0" u="none" strike="noStrike">
                          <a:solidFill>
                            <a:srgbClr val="000000"/>
                          </a:solidFill>
                          <a:effectLst/>
                          <a:latin typeface="Times New Roman" panose="02020603050405020304" pitchFamily="18" charset="0"/>
                        </a:rPr>
                        <a:t>ÖN DEĞERLENDİRME SONUÇLARI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630922222"/>
                  </a:ext>
                </a:extLst>
              </a:tr>
              <a:tr h="190500">
                <a:tc gridSpan="2">
                  <a:txBody>
                    <a:bodyPr/>
                    <a:lstStyle/>
                    <a:p>
                      <a:pPr algn="l" fontAlgn="ctr"/>
                      <a:r>
                        <a:rPr lang="tr-TR" sz="1000" b="1" i="0" u="none" strike="noStrike">
                          <a:solidFill>
                            <a:srgbClr val="000000"/>
                          </a:solidFill>
                          <a:effectLst/>
                          <a:latin typeface="Times New Roman" panose="02020603050405020304" pitchFamily="18" charset="0"/>
                        </a:rPr>
                        <a:t>KADRO BİRİMİ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b"/>
                      <a:r>
                        <a:rPr lang="tr-TR" sz="1100" b="1"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3830394"/>
                  </a:ext>
                </a:extLst>
              </a:tr>
              <a:tr h="190500">
                <a:tc gridSpan="2">
                  <a:txBody>
                    <a:bodyPr/>
                    <a:lstStyle/>
                    <a:p>
                      <a:pPr algn="l" fontAlgn="ctr"/>
                      <a:r>
                        <a:rPr lang="tr-TR" sz="1000" b="1" i="0" u="none" strike="noStrike">
                          <a:solidFill>
                            <a:srgbClr val="000000"/>
                          </a:solidFill>
                          <a:effectLst/>
                          <a:latin typeface="Times New Roman" panose="02020603050405020304" pitchFamily="18" charset="0"/>
                        </a:rPr>
                        <a:t>BÖLÜMÜ</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b"/>
                      <a:r>
                        <a:rPr lang="tr-TR"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745539501"/>
                  </a:ext>
                </a:extLst>
              </a:tr>
              <a:tr h="190500">
                <a:tc gridSpan="2">
                  <a:txBody>
                    <a:bodyPr/>
                    <a:lstStyle/>
                    <a:p>
                      <a:pPr algn="l" fontAlgn="ctr"/>
                      <a:r>
                        <a:rPr lang="tr-TR" sz="1000" b="1" i="0" u="none" strike="noStrike">
                          <a:solidFill>
                            <a:srgbClr val="000000"/>
                          </a:solidFill>
                          <a:effectLst/>
                          <a:latin typeface="Times New Roman" panose="02020603050405020304" pitchFamily="18" charset="0"/>
                        </a:rPr>
                        <a:t>ANABİLİM DALI / PROGRAMI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b"/>
                      <a:r>
                        <a:rPr lang="tr-TR"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420716220"/>
                  </a:ext>
                </a:extLst>
              </a:tr>
              <a:tr h="190500">
                <a:tc gridSpan="2">
                  <a:txBody>
                    <a:bodyPr/>
                    <a:lstStyle/>
                    <a:p>
                      <a:pPr algn="l" fontAlgn="ctr"/>
                      <a:r>
                        <a:rPr lang="tr-TR" sz="1000" b="1" i="0" u="none" strike="noStrike">
                          <a:solidFill>
                            <a:srgbClr val="000000"/>
                          </a:solidFill>
                          <a:effectLst/>
                          <a:latin typeface="Times New Roman" panose="02020603050405020304" pitchFamily="18" charset="0"/>
                        </a:rPr>
                        <a:t>KADRO UNVANI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b"/>
                      <a:r>
                        <a:rPr lang="tr-TR"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987731655"/>
                  </a:ext>
                </a:extLst>
              </a:tr>
              <a:tr h="190500">
                <a:tc gridSpan="2">
                  <a:txBody>
                    <a:bodyPr/>
                    <a:lstStyle/>
                    <a:p>
                      <a:pPr algn="l" fontAlgn="ctr"/>
                      <a:r>
                        <a:rPr lang="tr-TR" sz="1000" b="1" i="0" u="none" strike="noStrike">
                          <a:solidFill>
                            <a:srgbClr val="000000"/>
                          </a:solidFill>
                          <a:effectLst/>
                          <a:latin typeface="Times New Roman" panose="02020603050405020304" pitchFamily="18" charset="0"/>
                        </a:rPr>
                        <a:t>İLAN SIRA 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b"/>
                      <a:r>
                        <a:rPr lang="tr-TR"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245967747"/>
                  </a:ext>
                </a:extLst>
              </a:tr>
              <a:tr h="190500">
                <a:tc gridSpan="2">
                  <a:txBody>
                    <a:bodyPr/>
                    <a:lstStyle/>
                    <a:p>
                      <a:pPr algn="l" fontAlgn="ctr"/>
                      <a:r>
                        <a:rPr lang="tr-TR" sz="1000" b="1" i="0" u="none" strike="noStrike">
                          <a:solidFill>
                            <a:srgbClr val="000000"/>
                          </a:solidFill>
                          <a:effectLst/>
                          <a:latin typeface="Times New Roman" panose="02020603050405020304" pitchFamily="18" charset="0"/>
                        </a:rPr>
                        <a:t>KADRO DERECESİ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b"/>
                      <a:r>
                        <a:rPr lang="tr-TR"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106723359"/>
                  </a:ext>
                </a:extLst>
              </a:tr>
              <a:tr h="190500">
                <a:tc gridSpan="2">
                  <a:txBody>
                    <a:bodyPr/>
                    <a:lstStyle/>
                    <a:p>
                      <a:pPr algn="l" fontAlgn="ctr"/>
                      <a:r>
                        <a:rPr lang="tr-TR" sz="1000" b="1" i="0" u="none" strike="noStrike">
                          <a:solidFill>
                            <a:srgbClr val="000000"/>
                          </a:solidFill>
                          <a:effectLst/>
                          <a:latin typeface="Times New Roman" panose="02020603050405020304" pitchFamily="18" charset="0"/>
                        </a:rPr>
                        <a:t>KADRO ADEDİ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b"/>
                      <a:r>
                        <a:rPr lang="tr-TR" sz="1100" b="1"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696509592"/>
                  </a:ext>
                </a:extLst>
              </a:tr>
              <a:tr h="409575">
                <a:tc gridSpan="2">
                  <a:txBody>
                    <a:bodyPr/>
                    <a:lstStyle/>
                    <a:p>
                      <a:pPr algn="l" fontAlgn="ctr"/>
                      <a:r>
                        <a:rPr lang="tr-TR" sz="1000" b="1" i="0" u="none" strike="noStrike" dirty="0">
                          <a:solidFill>
                            <a:srgbClr val="000000"/>
                          </a:solidFill>
                          <a:effectLst/>
                          <a:latin typeface="Times New Roman" panose="02020603050405020304" pitchFamily="18" charset="0"/>
                        </a:rPr>
                        <a:t>ÖZEL ŞARTLAR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ctr"/>
                      <a:r>
                        <a:rPr lang="tr-TR"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661460816"/>
                  </a:ext>
                </a:extLst>
              </a:tr>
              <a:tr h="571500">
                <a:tc>
                  <a:txBody>
                    <a:bodyPr/>
                    <a:lstStyle/>
                    <a:p>
                      <a:pPr algn="l" fontAlgn="ctr"/>
                      <a:r>
                        <a:rPr lang="tr-TR" sz="1100" b="1" i="0" u="none" strike="noStrike">
                          <a:solidFill>
                            <a:srgbClr val="000000"/>
                          </a:solidFill>
                          <a:effectLst/>
                          <a:latin typeface="Calibri" panose="020F0502020204030204" pitchFamily="34" charset="0"/>
                        </a:rPr>
                        <a:t>SIRA 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1" i="0" u="none" strike="noStrike">
                          <a:solidFill>
                            <a:srgbClr val="000000"/>
                          </a:solidFill>
                          <a:effectLst/>
                          <a:latin typeface="Calibri" panose="020F0502020204030204" pitchFamily="34" charset="0"/>
                        </a:rPr>
                        <a:t>ADI SOYADI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100" b="1" i="0" u="none" strike="noStrike">
                          <a:solidFill>
                            <a:srgbClr val="000000"/>
                          </a:solidFill>
                          <a:effectLst/>
                          <a:latin typeface="Calibri" panose="020F0502020204030204" pitchFamily="34" charset="0"/>
                        </a:rPr>
                        <a:t>ALES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100" b="1" i="0" u="none" strike="noStrike">
                          <a:solidFill>
                            <a:srgbClr val="000000"/>
                          </a:solidFill>
                          <a:effectLst/>
                          <a:latin typeface="Calibri" panose="020F0502020204030204" pitchFamily="34" charset="0"/>
                        </a:rPr>
                        <a:t>YABANCI DİL</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100" b="1" i="0" u="none" strike="noStrike">
                          <a:solidFill>
                            <a:srgbClr val="000000"/>
                          </a:solidFill>
                          <a:effectLst/>
                          <a:latin typeface="Calibri" panose="020F0502020204030204" pitchFamily="34" charset="0"/>
                        </a:rPr>
                        <a:t>ALES %40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100" b="1" i="0" u="none" strike="noStrike">
                          <a:solidFill>
                            <a:srgbClr val="000000"/>
                          </a:solidFill>
                          <a:effectLst/>
                          <a:latin typeface="Calibri" panose="020F0502020204030204" pitchFamily="34" charset="0"/>
                        </a:rPr>
                        <a:t>YABANCI DİL</a:t>
                      </a:r>
                      <a:br>
                        <a:rPr lang="tr-TR" sz="1100" b="1" i="0" u="none" strike="noStrike">
                          <a:solidFill>
                            <a:srgbClr val="000000"/>
                          </a:solidFill>
                          <a:effectLst/>
                          <a:latin typeface="Calibri" panose="020F0502020204030204" pitchFamily="34" charset="0"/>
                        </a:rPr>
                      </a:br>
                      <a:r>
                        <a:rPr lang="tr-TR" sz="1100" b="1" i="0" u="none" strike="noStrike">
                          <a:solidFill>
                            <a:srgbClr val="000000"/>
                          </a:solidFill>
                          <a:effectLst/>
                          <a:latin typeface="Calibri" panose="020F0502020204030204" pitchFamily="34" charset="0"/>
                        </a:rPr>
                        <a:t>%60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100" b="1" i="0" u="none" strike="noStrike">
                          <a:solidFill>
                            <a:srgbClr val="000000"/>
                          </a:solidFill>
                          <a:effectLst/>
                          <a:latin typeface="Calibri" panose="020F0502020204030204" pitchFamily="34" charset="0"/>
                        </a:rPr>
                        <a:t>TOPLAM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100" b="1" i="0" u="none" strike="noStrike">
                          <a:solidFill>
                            <a:srgbClr val="000000"/>
                          </a:solidFill>
                          <a:effectLst/>
                          <a:latin typeface="Calibri" panose="020F0502020204030204" pitchFamily="34" charset="0"/>
                        </a:rPr>
                        <a:t>LİSANS MEZUNİYET NOTU</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1" i="0" u="none" strike="noStrike" dirty="0">
                          <a:solidFill>
                            <a:srgbClr val="000000"/>
                          </a:solidFill>
                          <a:effectLst/>
                          <a:latin typeface="Calibri" panose="020F0502020204030204" pitchFamily="34" charset="0"/>
                        </a:rPr>
                        <a:t>SONUÇ</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1" i="0" u="none" strike="noStrike">
                          <a:solidFill>
                            <a:srgbClr val="000000"/>
                          </a:solidFill>
                          <a:effectLst/>
                          <a:latin typeface="Calibri" panose="020F0502020204030204" pitchFamily="34" charset="0"/>
                        </a:rPr>
                        <a:t>T.C. KİMLİK NO</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1" i="0" u="none" strike="noStrike">
                          <a:solidFill>
                            <a:srgbClr val="000000"/>
                          </a:solidFill>
                          <a:effectLst/>
                          <a:latin typeface="Calibri" panose="020F0502020204030204" pitchFamily="34" charset="0"/>
                        </a:rPr>
                        <a:t>BABA ADI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31393050"/>
                  </a:ext>
                </a:extLst>
              </a:tr>
              <a:tr h="190500">
                <a:tc>
                  <a:txBody>
                    <a:bodyPr/>
                    <a:lstStyle/>
                    <a:p>
                      <a:pPr algn="ctr" fontAlgn="ctr"/>
                      <a:r>
                        <a:rPr lang="tr-TR" sz="1100" b="1" i="0" u="none" strike="noStrike">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100" b="1" i="0" u="none" strike="noStrike">
                          <a:solidFill>
                            <a:srgbClr val="000000"/>
                          </a:solidFill>
                          <a:effectLst/>
                          <a:latin typeface="Calibri" panose="020F050202020403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100" b="1" i="0" u="none" strike="noStrike">
                          <a:solidFill>
                            <a:srgbClr val="000000"/>
                          </a:solidFill>
                          <a:effectLst/>
                          <a:latin typeface="Calibri" panose="020F050202020403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100" b="1" i="0" u="none" strike="noStrike">
                          <a:solidFill>
                            <a:srgbClr val="000000"/>
                          </a:solidFill>
                          <a:effectLst/>
                          <a:latin typeface="Calibri" panose="020F0502020204030204" pitchFamily="34" charset="0"/>
                        </a:rPr>
                        <a:t>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100" b="1" i="0" u="none" strike="noStrike" dirty="0">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100" b="1"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4591714"/>
                  </a:ext>
                </a:extLst>
              </a:tr>
              <a:tr h="190500">
                <a:tc gridSpan="2">
                  <a:txBody>
                    <a:bodyPr/>
                    <a:lstStyle/>
                    <a:p>
                      <a:pPr algn="l" fontAlgn="ctr"/>
                      <a:r>
                        <a:rPr lang="tr-TR" sz="1000" b="1" i="0" u="none" strike="noStrike">
                          <a:solidFill>
                            <a:srgbClr val="000000"/>
                          </a:solidFill>
                          <a:effectLst/>
                          <a:latin typeface="Times New Roman" panose="02020603050405020304" pitchFamily="18" charset="0"/>
                        </a:rPr>
                        <a:t>Sınav Yeri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ctr"/>
                      <a:r>
                        <a:rPr lang="tr-TR" sz="1000" b="1" i="0" u="none" strike="noStrike" dirty="0">
                          <a:solidFill>
                            <a:srgbClr val="000000"/>
                          </a:solidFill>
                          <a:effectLst/>
                          <a:latin typeface="Times New Roman" panose="02020603050405020304" pitchFamily="18"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205979445"/>
                  </a:ext>
                </a:extLst>
              </a:tr>
              <a:tr h="190500">
                <a:tc gridSpan="2">
                  <a:txBody>
                    <a:bodyPr/>
                    <a:lstStyle/>
                    <a:p>
                      <a:pPr algn="l" fontAlgn="ctr"/>
                      <a:r>
                        <a:rPr lang="tr-TR" sz="1000" b="1" i="0" u="none" strike="noStrike">
                          <a:solidFill>
                            <a:srgbClr val="000000"/>
                          </a:solidFill>
                          <a:effectLst/>
                          <a:latin typeface="Times New Roman" panose="02020603050405020304" pitchFamily="18" charset="0"/>
                        </a:rPr>
                        <a:t>Sınav Tarihi-Saati: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ctr"/>
                      <a:r>
                        <a:rPr lang="tr-TR" sz="1000" b="1" i="0" u="none" strike="noStrike">
                          <a:solidFill>
                            <a:srgbClr val="000000"/>
                          </a:solidFill>
                          <a:effectLst/>
                          <a:latin typeface="Times New Roman" panose="02020603050405020304" pitchFamily="18"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640296772"/>
                  </a:ext>
                </a:extLst>
              </a:tr>
              <a:tr h="190500">
                <a:tc gridSpan="11">
                  <a:txBody>
                    <a:bodyPr/>
                    <a:lstStyle/>
                    <a:p>
                      <a:pPr algn="l" fontAlgn="ctr"/>
                      <a:r>
                        <a:rPr lang="tr-TR" sz="1000" b="1" i="0" u="none" strike="noStrike">
                          <a:solidFill>
                            <a:srgbClr val="000000"/>
                          </a:solidFill>
                          <a:effectLst/>
                          <a:latin typeface="Times New Roman" panose="02020603050405020304" pitchFamily="18" charset="0"/>
                        </a:rPr>
                        <a:t>Not: Lisans Mezuniyet Notunu 4’lük sistemden 100’lük not sistemine çevirmede YÖK’ün not sistemi kullanılmıştır.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424365357"/>
                  </a:ext>
                </a:extLst>
              </a:tr>
              <a:tr h="190500">
                <a:tc gridSpan="11">
                  <a:txBody>
                    <a:bodyPr/>
                    <a:lstStyle/>
                    <a:p>
                      <a:pPr algn="l" fontAlgn="ctr"/>
                      <a:r>
                        <a:rPr lang="tr-TR" sz="1000" b="1" i="0" u="none" strike="noStrike" dirty="0">
                          <a:solidFill>
                            <a:srgbClr val="000000"/>
                          </a:solidFill>
                          <a:effectLst/>
                          <a:latin typeface="Times New Roman" panose="02020603050405020304" pitchFamily="18" charset="0"/>
                        </a:rPr>
                        <a:t>Sınava, ilan edilen kadro sayısının on (10) katı kadar aday katılacaktır.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117248766"/>
                  </a:ext>
                </a:extLst>
              </a:tr>
            </a:tbl>
          </a:graphicData>
        </a:graphic>
      </p:graphicFrame>
    </p:spTree>
    <p:extLst>
      <p:ext uri="{BB962C8B-B14F-4D97-AF65-F5344CB8AC3E}">
        <p14:creationId xmlns:p14="http://schemas.microsoft.com/office/powerpoint/2010/main" val="22141066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2" y="208865"/>
            <a:ext cx="12191996" cy="461665"/>
          </a:xfrm>
          <a:prstGeom prst="rect">
            <a:avLst/>
          </a:prstGeom>
        </p:spPr>
        <p:txBody>
          <a:bodyPr wrap="square">
            <a:spAutoFit/>
          </a:bodyPr>
          <a:lstStyle/>
          <a:p>
            <a:pPr algn="ctr"/>
            <a:r>
              <a:rPr lang="tr-TR" sz="2400" b="1" dirty="0">
                <a:effectLst/>
                <a:latin typeface="Calibri" panose="020F0502020204030204" pitchFamily="34" charset="0"/>
                <a:ea typeface="Calibri" panose="020F0502020204030204" pitchFamily="34" charset="0"/>
                <a:cs typeface="Times New Roman" panose="02020603050405020304" pitchFamily="18" charset="0"/>
              </a:rPr>
              <a:t>Öğretim Görevlisi/Araştırma Görevlisi Atama İşlemleri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3"/>
          <p:cNvSpPr txBox="1">
            <a:spLocks noChangeArrowheads="1"/>
          </p:cNvSpPr>
          <p:nvPr/>
        </p:nvSpPr>
        <p:spPr bwMode="auto">
          <a:xfrm>
            <a:off x="38100" y="926156"/>
            <a:ext cx="11953472" cy="1013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b="1" dirty="0"/>
              <a:t>Ön Değerlendirme</a:t>
            </a:r>
          </a:p>
          <a:p>
            <a:pPr algn="just"/>
            <a:r>
              <a:rPr lang="tr-TR" dirty="0"/>
              <a:t>Araştırma görevlisi ve diğer öğretim görevlisi kadrolarında ALES puanının %60’ı ve yabancı dil puanının %40’ı dikkate alınarak sıralama yapılır.</a:t>
            </a:r>
          </a:p>
          <a:p>
            <a:pPr algn="just"/>
            <a:endParaRPr lang="tr-TR" dirty="0"/>
          </a:p>
          <a:p>
            <a:pPr algn="just"/>
            <a:endParaRPr lang="tr-TR" dirty="0"/>
          </a:p>
          <a:p>
            <a:pPr algn="just"/>
            <a:endParaRPr lang="tr-TR" dirty="0"/>
          </a:p>
        </p:txBody>
      </p:sp>
      <p:graphicFrame>
        <p:nvGraphicFramePr>
          <p:cNvPr id="2" name="Tablo 1">
            <a:extLst>
              <a:ext uri="{FF2B5EF4-FFF2-40B4-BE49-F238E27FC236}">
                <a16:creationId xmlns:a16="http://schemas.microsoft.com/office/drawing/2014/main" id="{84B0AF20-9A94-6D22-8EDA-E765C177EDF4}"/>
              </a:ext>
            </a:extLst>
          </p:cNvPr>
          <p:cNvGraphicFramePr>
            <a:graphicFrameLocks noGrp="1"/>
          </p:cNvGraphicFramePr>
          <p:nvPr>
            <p:extLst>
              <p:ext uri="{D42A27DB-BD31-4B8C-83A1-F6EECF244321}">
                <p14:modId xmlns:p14="http://schemas.microsoft.com/office/powerpoint/2010/main" val="2207342574"/>
              </p:ext>
            </p:extLst>
          </p:nvPr>
        </p:nvGraphicFramePr>
        <p:xfrm>
          <a:off x="333286" y="1942346"/>
          <a:ext cx="11468455" cy="3732061"/>
        </p:xfrm>
        <a:graphic>
          <a:graphicData uri="http://schemas.openxmlformats.org/drawingml/2006/table">
            <a:tbl>
              <a:tblPr/>
              <a:tblGrid>
                <a:gridCol w="674992">
                  <a:extLst>
                    <a:ext uri="{9D8B030D-6E8A-4147-A177-3AD203B41FA5}">
                      <a16:colId xmlns:a16="http://schemas.microsoft.com/office/drawing/2014/main" val="2994016128"/>
                    </a:ext>
                  </a:extLst>
                </a:gridCol>
                <a:gridCol w="2005694">
                  <a:extLst>
                    <a:ext uri="{9D8B030D-6E8A-4147-A177-3AD203B41FA5}">
                      <a16:colId xmlns:a16="http://schemas.microsoft.com/office/drawing/2014/main" val="2906192133"/>
                    </a:ext>
                  </a:extLst>
                </a:gridCol>
                <a:gridCol w="449995">
                  <a:extLst>
                    <a:ext uri="{9D8B030D-6E8A-4147-A177-3AD203B41FA5}">
                      <a16:colId xmlns:a16="http://schemas.microsoft.com/office/drawing/2014/main" val="4152876099"/>
                    </a:ext>
                  </a:extLst>
                </a:gridCol>
                <a:gridCol w="758564">
                  <a:extLst>
                    <a:ext uri="{9D8B030D-6E8A-4147-A177-3AD203B41FA5}">
                      <a16:colId xmlns:a16="http://schemas.microsoft.com/office/drawing/2014/main" val="426251313"/>
                    </a:ext>
                  </a:extLst>
                </a:gridCol>
                <a:gridCol w="449995">
                  <a:extLst>
                    <a:ext uri="{9D8B030D-6E8A-4147-A177-3AD203B41FA5}">
                      <a16:colId xmlns:a16="http://schemas.microsoft.com/office/drawing/2014/main" val="20213513"/>
                    </a:ext>
                  </a:extLst>
                </a:gridCol>
                <a:gridCol w="758564">
                  <a:extLst>
                    <a:ext uri="{9D8B030D-6E8A-4147-A177-3AD203B41FA5}">
                      <a16:colId xmlns:a16="http://schemas.microsoft.com/office/drawing/2014/main" val="3668571274"/>
                    </a:ext>
                  </a:extLst>
                </a:gridCol>
                <a:gridCol w="713565">
                  <a:extLst>
                    <a:ext uri="{9D8B030D-6E8A-4147-A177-3AD203B41FA5}">
                      <a16:colId xmlns:a16="http://schemas.microsoft.com/office/drawing/2014/main" val="945437638"/>
                    </a:ext>
                  </a:extLst>
                </a:gridCol>
                <a:gridCol w="1028561">
                  <a:extLst>
                    <a:ext uri="{9D8B030D-6E8A-4147-A177-3AD203B41FA5}">
                      <a16:colId xmlns:a16="http://schemas.microsoft.com/office/drawing/2014/main" val="1288790061"/>
                    </a:ext>
                  </a:extLst>
                </a:gridCol>
                <a:gridCol w="2574617">
                  <a:extLst>
                    <a:ext uri="{9D8B030D-6E8A-4147-A177-3AD203B41FA5}">
                      <a16:colId xmlns:a16="http://schemas.microsoft.com/office/drawing/2014/main" val="2580245380"/>
                    </a:ext>
                  </a:extLst>
                </a:gridCol>
                <a:gridCol w="1253559">
                  <a:extLst>
                    <a:ext uri="{9D8B030D-6E8A-4147-A177-3AD203B41FA5}">
                      <a16:colId xmlns:a16="http://schemas.microsoft.com/office/drawing/2014/main" val="3679785685"/>
                    </a:ext>
                  </a:extLst>
                </a:gridCol>
                <a:gridCol w="800349">
                  <a:extLst>
                    <a:ext uri="{9D8B030D-6E8A-4147-A177-3AD203B41FA5}">
                      <a16:colId xmlns:a16="http://schemas.microsoft.com/office/drawing/2014/main" val="3437433529"/>
                    </a:ext>
                  </a:extLst>
                </a:gridCol>
              </a:tblGrid>
              <a:tr h="365416">
                <a:tc gridSpan="11">
                  <a:txBody>
                    <a:bodyPr/>
                    <a:lstStyle/>
                    <a:p>
                      <a:pPr algn="ctr" fontAlgn="ctr"/>
                      <a:r>
                        <a:rPr lang="tr-TR" sz="1100" b="1" i="0" u="none" strike="noStrike" dirty="0">
                          <a:solidFill>
                            <a:srgbClr val="000000"/>
                          </a:solidFill>
                          <a:effectLst/>
                          <a:latin typeface="Times New Roman" panose="02020603050405020304" pitchFamily="18" charset="0"/>
                        </a:rPr>
                        <a:t>İZMİR BAKIRÇAY ÜNİVERSİTESİ</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804748285"/>
                  </a:ext>
                </a:extLst>
              </a:tr>
              <a:tr h="389530">
                <a:tc gridSpan="11">
                  <a:txBody>
                    <a:bodyPr/>
                    <a:lstStyle/>
                    <a:p>
                      <a:pPr algn="ctr" fontAlgn="b"/>
                      <a:r>
                        <a:rPr lang="tr-TR" sz="900" b="1" i="0" u="none" strike="noStrike">
                          <a:solidFill>
                            <a:srgbClr val="000000"/>
                          </a:solidFill>
                          <a:effectLst/>
                          <a:latin typeface="Times New Roman" panose="02020603050405020304" pitchFamily="18" charset="0"/>
                        </a:rPr>
                        <a:t>TARİHLİ ÖĞRETİM GÖREVLİSİ İLANI</a:t>
                      </a:r>
                      <a:br>
                        <a:rPr lang="tr-TR" sz="900" b="1" i="0" u="none" strike="noStrike">
                          <a:solidFill>
                            <a:srgbClr val="000000"/>
                          </a:solidFill>
                          <a:effectLst/>
                          <a:latin typeface="Times New Roman" panose="02020603050405020304" pitchFamily="18" charset="0"/>
                        </a:rPr>
                      </a:br>
                      <a:r>
                        <a:rPr lang="tr-TR" sz="900" b="1" i="0" u="none" strike="noStrike">
                          <a:solidFill>
                            <a:srgbClr val="000000"/>
                          </a:solidFill>
                          <a:effectLst/>
                          <a:latin typeface="Times New Roman" panose="02020603050405020304" pitchFamily="18" charset="0"/>
                        </a:rPr>
                        <a:t>ÖN DEĞERLENDİRME SONUÇLARI</a:t>
                      </a:r>
                    </a:p>
                  </a:txBody>
                  <a:tcPr marL="8832" marR="8832" marT="88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603267124"/>
                  </a:ext>
                </a:extLst>
              </a:tr>
              <a:tr h="185490">
                <a:tc gridSpan="2">
                  <a:txBody>
                    <a:bodyPr/>
                    <a:lstStyle/>
                    <a:p>
                      <a:pPr algn="l" fontAlgn="ctr"/>
                      <a:r>
                        <a:rPr lang="tr-TR" sz="900" b="1" i="0" u="none" strike="noStrike">
                          <a:solidFill>
                            <a:srgbClr val="000000"/>
                          </a:solidFill>
                          <a:effectLst/>
                          <a:latin typeface="Times New Roman" panose="02020603050405020304" pitchFamily="18" charset="0"/>
                        </a:rPr>
                        <a:t>KADRO BİRİMİ</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b"/>
                      <a:r>
                        <a:rPr lang="tr-TR" sz="1000" b="1" i="0" u="none" strike="noStrike">
                          <a:solidFill>
                            <a:srgbClr val="000000"/>
                          </a:solidFill>
                          <a:effectLst/>
                          <a:latin typeface="Times New Roman" panose="02020603050405020304" pitchFamily="18" charset="0"/>
                        </a:rPr>
                        <a:t> </a:t>
                      </a:r>
                    </a:p>
                  </a:txBody>
                  <a:tcPr marL="8832" marR="8832" marT="88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342600213"/>
                  </a:ext>
                </a:extLst>
              </a:tr>
              <a:tr h="185490">
                <a:tc gridSpan="2">
                  <a:txBody>
                    <a:bodyPr/>
                    <a:lstStyle/>
                    <a:p>
                      <a:pPr algn="l" fontAlgn="ctr"/>
                      <a:r>
                        <a:rPr lang="tr-TR" sz="900" b="1" i="0" u="none" strike="noStrike">
                          <a:solidFill>
                            <a:srgbClr val="000000"/>
                          </a:solidFill>
                          <a:effectLst/>
                          <a:latin typeface="Times New Roman" panose="02020603050405020304" pitchFamily="18" charset="0"/>
                        </a:rPr>
                        <a:t>BÖLÜMÜ</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b"/>
                      <a:r>
                        <a:rPr lang="tr-TR" sz="1000" b="1" i="0" u="none" strike="noStrike">
                          <a:solidFill>
                            <a:srgbClr val="000000"/>
                          </a:solidFill>
                          <a:effectLst/>
                          <a:latin typeface="Times New Roman" panose="02020603050405020304" pitchFamily="18" charset="0"/>
                        </a:rPr>
                        <a:t> </a:t>
                      </a:r>
                    </a:p>
                  </a:txBody>
                  <a:tcPr marL="8832" marR="8832" marT="88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558300590"/>
                  </a:ext>
                </a:extLst>
              </a:tr>
              <a:tr h="185490">
                <a:tc gridSpan="2">
                  <a:txBody>
                    <a:bodyPr/>
                    <a:lstStyle/>
                    <a:p>
                      <a:pPr algn="l" fontAlgn="ctr"/>
                      <a:r>
                        <a:rPr lang="tr-TR" sz="900" b="1" i="0" u="none" strike="noStrike">
                          <a:solidFill>
                            <a:srgbClr val="000000"/>
                          </a:solidFill>
                          <a:effectLst/>
                          <a:latin typeface="Times New Roman" panose="02020603050405020304" pitchFamily="18" charset="0"/>
                        </a:rPr>
                        <a:t>ANABİLİM DALI / PROGRAMI</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b"/>
                      <a:r>
                        <a:rPr lang="tr-TR" sz="1000" b="1" i="0" u="none" strike="noStrike">
                          <a:solidFill>
                            <a:srgbClr val="000000"/>
                          </a:solidFill>
                          <a:effectLst/>
                          <a:latin typeface="Times New Roman" panose="02020603050405020304" pitchFamily="18" charset="0"/>
                        </a:rPr>
                        <a:t> </a:t>
                      </a:r>
                    </a:p>
                  </a:txBody>
                  <a:tcPr marL="8832" marR="8832" marT="88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893390472"/>
                  </a:ext>
                </a:extLst>
              </a:tr>
              <a:tr h="185490">
                <a:tc gridSpan="2">
                  <a:txBody>
                    <a:bodyPr/>
                    <a:lstStyle/>
                    <a:p>
                      <a:pPr algn="l" fontAlgn="ctr"/>
                      <a:r>
                        <a:rPr lang="tr-TR" sz="900" b="1" i="0" u="none" strike="noStrike">
                          <a:solidFill>
                            <a:srgbClr val="000000"/>
                          </a:solidFill>
                          <a:effectLst/>
                          <a:latin typeface="Times New Roman" panose="02020603050405020304" pitchFamily="18" charset="0"/>
                        </a:rPr>
                        <a:t>KADRO UNVANI</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b"/>
                      <a:r>
                        <a:rPr lang="tr-TR" sz="1000" b="1" i="0" u="none" strike="noStrike">
                          <a:solidFill>
                            <a:srgbClr val="000000"/>
                          </a:solidFill>
                          <a:effectLst/>
                          <a:latin typeface="Times New Roman" panose="02020603050405020304" pitchFamily="18" charset="0"/>
                        </a:rPr>
                        <a:t> </a:t>
                      </a:r>
                    </a:p>
                  </a:txBody>
                  <a:tcPr marL="8832" marR="8832" marT="88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202821584"/>
                  </a:ext>
                </a:extLst>
              </a:tr>
              <a:tr h="185490">
                <a:tc gridSpan="2">
                  <a:txBody>
                    <a:bodyPr/>
                    <a:lstStyle/>
                    <a:p>
                      <a:pPr algn="l" fontAlgn="ctr"/>
                      <a:r>
                        <a:rPr lang="tr-TR" sz="900" b="1" i="0" u="none" strike="noStrike">
                          <a:solidFill>
                            <a:srgbClr val="000000"/>
                          </a:solidFill>
                          <a:effectLst/>
                          <a:latin typeface="Times New Roman" panose="02020603050405020304" pitchFamily="18" charset="0"/>
                        </a:rPr>
                        <a:t>KADRO DERECESİ</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b"/>
                      <a:r>
                        <a:rPr lang="tr-TR" sz="1000" b="1" i="0" u="none" strike="noStrike">
                          <a:solidFill>
                            <a:srgbClr val="000000"/>
                          </a:solidFill>
                          <a:effectLst/>
                          <a:latin typeface="Times New Roman" panose="02020603050405020304" pitchFamily="18" charset="0"/>
                        </a:rPr>
                        <a:t> </a:t>
                      </a:r>
                    </a:p>
                  </a:txBody>
                  <a:tcPr marL="8832" marR="8832" marT="88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966891656"/>
                  </a:ext>
                </a:extLst>
              </a:tr>
              <a:tr h="185490">
                <a:tc gridSpan="2">
                  <a:txBody>
                    <a:bodyPr/>
                    <a:lstStyle/>
                    <a:p>
                      <a:pPr algn="l" fontAlgn="ctr"/>
                      <a:r>
                        <a:rPr lang="tr-TR" sz="900" b="1" i="0" u="none" strike="noStrike">
                          <a:solidFill>
                            <a:srgbClr val="000000"/>
                          </a:solidFill>
                          <a:effectLst/>
                          <a:latin typeface="Times New Roman" panose="02020603050405020304" pitchFamily="18" charset="0"/>
                        </a:rPr>
                        <a:t>İLAN SIRA NO</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b"/>
                      <a:r>
                        <a:rPr lang="tr-TR" sz="1000" b="1" i="0" u="none" strike="noStrike" dirty="0">
                          <a:solidFill>
                            <a:srgbClr val="000000"/>
                          </a:solidFill>
                          <a:effectLst/>
                          <a:latin typeface="Times New Roman" panose="02020603050405020304" pitchFamily="18" charset="0"/>
                        </a:rPr>
                        <a:t> </a:t>
                      </a:r>
                    </a:p>
                  </a:txBody>
                  <a:tcPr marL="8832" marR="8832" marT="88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094919666"/>
                  </a:ext>
                </a:extLst>
              </a:tr>
              <a:tr h="185490">
                <a:tc gridSpan="2">
                  <a:txBody>
                    <a:bodyPr/>
                    <a:lstStyle/>
                    <a:p>
                      <a:pPr algn="l" fontAlgn="ctr"/>
                      <a:r>
                        <a:rPr lang="tr-TR" sz="900" b="1" i="0" u="none" strike="noStrike">
                          <a:solidFill>
                            <a:srgbClr val="000000"/>
                          </a:solidFill>
                          <a:effectLst/>
                          <a:latin typeface="Times New Roman" panose="02020603050405020304" pitchFamily="18" charset="0"/>
                        </a:rPr>
                        <a:t>KADRO ADEDİ</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b"/>
                      <a:r>
                        <a:rPr lang="tr-TR" sz="1000" b="1" i="0" u="none" strike="noStrike">
                          <a:solidFill>
                            <a:srgbClr val="000000"/>
                          </a:solidFill>
                          <a:effectLst/>
                          <a:latin typeface="Times New Roman" panose="02020603050405020304" pitchFamily="18" charset="0"/>
                        </a:rPr>
                        <a:t> </a:t>
                      </a:r>
                    </a:p>
                  </a:txBody>
                  <a:tcPr marL="8832" marR="8832" marT="88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922951121"/>
                  </a:ext>
                </a:extLst>
              </a:tr>
              <a:tr h="185490">
                <a:tc gridSpan="2">
                  <a:txBody>
                    <a:bodyPr/>
                    <a:lstStyle/>
                    <a:p>
                      <a:pPr algn="l" fontAlgn="ctr"/>
                      <a:r>
                        <a:rPr lang="tr-TR" sz="900" b="1" i="0" u="none" strike="noStrike">
                          <a:solidFill>
                            <a:srgbClr val="000000"/>
                          </a:solidFill>
                          <a:effectLst/>
                          <a:latin typeface="Times New Roman" panose="02020603050405020304" pitchFamily="18" charset="0"/>
                        </a:rPr>
                        <a:t>ÖZEL ŞARTLAR</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l" fontAlgn="ctr"/>
                      <a:r>
                        <a:rPr lang="tr-TR" sz="1000" b="1" i="0" u="none" strike="noStrike">
                          <a:solidFill>
                            <a:srgbClr val="000000"/>
                          </a:solidFill>
                          <a:effectLst/>
                          <a:latin typeface="Times New Roman" panose="02020603050405020304" pitchFamily="18" charset="0"/>
                        </a:rPr>
                        <a:t> </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544125454"/>
                  </a:ext>
                </a:extLst>
              </a:tr>
              <a:tr h="565745">
                <a:tc>
                  <a:txBody>
                    <a:bodyPr/>
                    <a:lstStyle/>
                    <a:p>
                      <a:pPr algn="ctr" fontAlgn="ctr"/>
                      <a:r>
                        <a:rPr lang="tr-TR" sz="1000" b="1" i="0" u="none" strike="noStrike">
                          <a:solidFill>
                            <a:srgbClr val="000000"/>
                          </a:solidFill>
                          <a:effectLst/>
                          <a:latin typeface="Times New Roman" panose="02020603050405020304" pitchFamily="18" charset="0"/>
                        </a:rPr>
                        <a:t>SIRA NO</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1" i="0" u="none" strike="noStrike">
                          <a:solidFill>
                            <a:srgbClr val="000000"/>
                          </a:solidFill>
                          <a:effectLst/>
                          <a:latin typeface="Times New Roman" panose="02020603050405020304" pitchFamily="18" charset="0"/>
                        </a:rPr>
                        <a:t>ADI SOYADI</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Times New Roman" panose="02020603050405020304" pitchFamily="18" charset="0"/>
                        </a:rPr>
                        <a:t>ALES </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Times New Roman" panose="02020603050405020304" pitchFamily="18" charset="0"/>
                        </a:rPr>
                        <a:t>YABANCI DİL</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Times New Roman" panose="02020603050405020304" pitchFamily="18" charset="0"/>
                        </a:rPr>
                        <a:t>ALES %60</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Times New Roman" panose="02020603050405020304" pitchFamily="18" charset="0"/>
                        </a:rPr>
                        <a:t>YABANCI DİL</a:t>
                      </a:r>
                      <a:br>
                        <a:rPr lang="tr-TR" sz="1000" b="1" i="0" u="none" strike="noStrike">
                          <a:solidFill>
                            <a:srgbClr val="000000"/>
                          </a:solidFill>
                          <a:effectLst/>
                          <a:latin typeface="Times New Roman" panose="02020603050405020304" pitchFamily="18" charset="0"/>
                        </a:rPr>
                      </a:br>
                      <a:r>
                        <a:rPr lang="tr-TR" sz="1000" b="1" i="0" u="none" strike="noStrike">
                          <a:solidFill>
                            <a:srgbClr val="000000"/>
                          </a:solidFill>
                          <a:effectLst/>
                          <a:latin typeface="Times New Roman" panose="02020603050405020304" pitchFamily="18" charset="0"/>
                        </a:rPr>
                        <a:t>%40</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Times New Roman" panose="02020603050405020304" pitchFamily="18" charset="0"/>
                        </a:rPr>
                        <a:t>TOPLAM</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Times New Roman" panose="02020603050405020304" pitchFamily="18" charset="0"/>
                        </a:rPr>
                        <a:t>LİSANS MEZUNİYET NOTU</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1" i="0" u="none" strike="noStrike">
                          <a:solidFill>
                            <a:srgbClr val="000000"/>
                          </a:solidFill>
                          <a:effectLst/>
                          <a:latin typeface="Times New Roman" panose="02020603050405020304" pitchFamily="18" charset="0"/>
                        </a:rPr>
                        <a:t>SONUÇ</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1" i="0" u="none" strike="noStrike">
                          <a:solidFill>
                            <a:srgbClr val="000000"/>
                          </a:solidFill>
                          <a:effectLst/>
                          <a:latin typeface="Times New Roman" panose="02020603050405020304" pitchFamily="18" charset="0"/>
                        </a:rPr>
                        <a:t>T.C. KİMLİK NO</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1" i="0" u="none" strike="noStrike">
                          <a:solidFill>
                            <a:srgbClr val="000000"/>
                          </a:solidFill>
                          <a:effectLst/>
                          <a:latin typeface="Times New Roman" panose="02020603050405020304" pitchFamily="18" charset="0"/>
                        </a:rPr>
                        <a:t>BABA ADI</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5767680"/>
                  </a:ext>
                </a:extLst>
              </a:tr>
              <a:tr h="185490">
                <a:tc>
                  <a:txBody>
                    <a:bodyPr/>
                    <a:lstStyle/>
                    <a:p>
                      <a:pPr algn="ctr" fontAlgn="ctr"/>
                      <a:r>
                        <a:rPr lang="tr-TR" sz="1000" b="1" i="0" u="none" strike="noStrike">
                          <a:solidFill>
                            <a:srgbClr val="000000"/>
                          </a:solidFill>
                          <a:effectLst/>
                          <a:latin typeface="Times New Roman" panose="02020603050405020304" pitchFamily="18" charset="0"/>
                        </a:rPr>
                        <a:t>1</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1" i="0" u="none" strike="noStrike">
                          <a:solidFill>
                            <a:srgbClr val="000000"/>
                          </a:solidFill>
                          <a:effectLst/>
                          <a:latin typeface="Times New Roman" panose="02020603050405020304" pitchFamily="18" charset="0"/>
                        </a:rPr>
                        <a:t> </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Times New Roman" panose="02020603050405020304" pitchFamily="18" charset="0"/>
                        </a:rPr>
                        <a:t> </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Times New Roman" panose="02020603050405020304" pitchFamily="18" charset="0"/>
                        </a:rPr>
                        <a:t> </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Times New Roman" panose="02020603050405020304" pitchFamily="18" charset="0"/>
                        </a:rPr>
                        <a:t>0,00</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Times New Roman" panose="02020603050405020304" pitchFamily="18" charset="0"/>
                        </a:rPr>
                        <a:t>0,00</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Times New Roman" panose="02020603050405020304" pitchFamily="18" charset="0"/>
                        </a:rPr>
                        <a:t>0,00</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Times New Roman" panose="02020603050405020304" pitchFamily="18" charset="0"/>
                        </a:rPr>
                        <a:t> </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000" b="1" i="0" u="none" strike="noStrike">
                          <a:solidFill>
                            <a:srgbClr val="000000"/>
                          </a:solidFill>
                          <a:effectLst/>
                          <a:latin typeface="Times New Roman" panose="02020603050405020304" pitchFamily="18" charset="0"/>
                        </a:rPr>
                        <a:t> </a:t>
                      </a:r>
                    </a:p>
                  </a:txBody>
                  <a:tcPr marL="8832" marR="8832" marT="88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000" b="1" i="0" u="none" strike="noStrike">
                          <a:solidFill>
                            <a:srgbClr val="000000"/>
                          </a:solidFill>
                          <a:effectLst/>
                          <a:latin typeface="Times New Roman" panose="02020603050405020304" pitchFamily="18" charset="0"/>
                        </a:rPr>
                        <a:t> </a:t>
                      </a:r>
                    </a:p>
                  </a:txBody>
                  <a:tcPr marL="8832" marR="8832" marT="88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000" b="0" i="0" u="none" strike="noStrike">
                          <a:solidFill>
                            <a:srgbClr val="000000"/>
                          </a:solidFill>
                          <a:effectLst/>
                          <a:latin typeface="Times New Roman" panose="02020603050405020304" pitchFamily="18" charset="0"/>
                        </a:rPr>
                        <a:t> </a:t>
                      </a:r>
                    </a:p>
                  </a:txBody>
                  <a:tcPr marL="8832" marR="8832" marT="88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2116128"/>
                  </a:ext>
                </a:extLst>
              </a:tr>
              <a:tr h="185490">
                <a:tc gridSpan="2">
                  <a:txBody>
                    <a:bodyPr/>
                    <a:lstStyle/>
                    <a:p>
                      <a:pPr algn="l" fontAlgn="ctr"/>
                      <a:r>
                        <a:rPr lang="tr-TR" sz="900" b="1" i="0" u="none" strike="noStrike">
                          <a:solidFill>
                            <a:srgbClr val="000000"/>
                          </a:solidFill>
                          <a:effectLst/>
                          <a:latin typeface="Times New Roman" panose="02020603050405020304" pitchFamily="18" charset="0"/>
                        </a:rPr>
                        <a:t>Sınav Yeri</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ctr" fontAlgn="ctr"/>
                      <a:r>
                        <a:rPr lang="tr-TR" sz="900" b="1" i="0" u="none" strike="noStrike">
                          <a:solidFill>
                            <a:srgbClr val="000000"/>
                          </a:solidFill>
                          <a:effectLst/>
                          <a:latin typeface="Times New Roman" panose="02020603050405020304" pitchFamily="18" charset="0"/>
                        </a:rPr>
                        <a:t> </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873335947"/>
                  </a:ext>
                </a:extLst>
              </a:tr>
              <a:tr h="185490">
                <a:tc gridSpan="2">
                  <a:txBody>
                    <a:bodyPr/>
                    <a:lstStyle/>
                    <a:p>
                      <a:pPr algn="l" fontAlgn="ctr"/>
                      <a:r>
                        <a:rPr lang="tr-TR" sz="900" b="1" i="0" u="none" strike="noStrike">
                          <a:solidFill>
                            <a:srgbClr val="000000"/>
                          </a:solidFill>
                          <a:effectLst/>
                          <a:latin typeface="Times New Roman" panose="02020603050405020304" pitchFamily="18" charset="0"/>
                        </a:rPr>
                        <a:t>Sınav Tarihi-Saati:</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9">
                  <a:txBody>
                    <a:bodyPr/>
                    <a:lstStyle/>
                    <a:p>
                      <a:pPr algn="ctr" fontAlgn="ctr"/>
                      <a:r>
                        <a:rPr lang="tr-TR" sz="900" b="1" i="0" u="none" strike="noStrike">
                          <a:solidFill>
                            <a:srgbClr val="000000"/>
                          </a:solidFill>
                          <a:effectLst/>
                          <a:latin typeface="Times New Roman" panose="02020603050405020304" pitchFamily="18" charset="0"/>
                        </a:rPr>
                        <a:t> </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053269060"/>
                  </a:ext>
                </a:extLst>
              </a:tr>
              <a:tr h="185490">
                <a:tc gridSpan="11">
                  <a:txBody>
                    <a:bodyPr/>
                    <a:lstStyle/>
                    <a:p>
                      <a:pPr algn="l" fontAlgn="ctr"/>
                      <a:r>
                        <a:rPr lang="tr-TR" sz="900" b="1" i="0" u="none" strike="noStrike">
                          <a:solidFill>
                            <a:srgbClr val="000000"/>
                          </a:solidFill>
                          <a:effectLst/>
                          <a:latin typeface="Times New Roman" panose="02020603050405020304" pitchFamily="18" charset="0"/>
                        </a:rPr>
                        <a:t>Not: Lisans Mezuniyet Notunu 4’lük sistemden 100’lük not sistemine çevirmede YÖK’ün not sistemi kullanılmıştır.</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547368317"/>
                  </a:ext>
                </a:extLst>
              </a:tr>
              <a:tr h="185490">
                <a:tc gridSpan="11">
                  <a:txBody>
                    <a:bodyPr/>
                    <a:lstStyle/>
                    <a:p>
                      <a:pPr algn="l" fontAlgn="ctr"/>
                      <a:r>
                        <a:rPr lang="tr-TR" sz="900" b="1" i="0" u="none" strike="noStrike" dirty="0">
                          <a:solidFill>
                            <a:srgbClr val="000000"/>
                          </a:solidFill>
                          <a:effectLst/>
                          <a:latin typeface="Times New Roman" panose="02020603050405020304" pitchFamily="18" charset="0"/>
                        </a:rPr>
                        <a:t>Sınava, ilan edilen kadro sayısının on (10) katı kadar aday katılacaktır.</a:t>
                      </a:r>
                    </a:p>
                  </a:txBody>
                  <a:tcPr marL="8832" marR="8832" marT="883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078199401"/>
                  </a:ext>
                </a:extLst>
              </a:tr>
            </a:tbl>
          </a:graphicData>
        </a:graphic>
      </p:graphicFrame>
    </p:spTree>
    <p:extLst>
      <p:ext uri="{BB962C8B-B14F-4D97-AF65-F5344CB8AC3E}">
        <p14:creationId xmlns:p14="http://schemas.microsoft.com/office/powerpoint/2010/main" val="2785679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2" y="208865"/>
            <a:ext cx="12191996" cy="461665"/>
          </a:xfrm>
          <a:prstGeom prst="rect">
            <a:avLst/>
          </a:prstGeom>
        </p:spPr>
        <p:txBody>
          <a:bodyPr wrap="square">
            <a:spAutoFit/>
          </a:bodyPr>
          <a:lstStyle/>
          <a:p>
            <a:pPr algn="ctr"/>
            <a:r>
              <a:rPr lang="tr-TR" sz="2400" b="1" dirty="0">
                <a:effectLst/>
                <a:latin typeface="Calibri" panose="020F0502020204030204" pitchFamily="34" charset="0"/>
                <a:ea typeface="Calibri" panose="020F0502020204030204" pitchFamily="34" charset="0"/>
                <a:cs typeface="Times New Roman" panose="02020603050405020304" pitchFamily="18" charset="0"/>
              </a:rPr>
              <a:t>Öğretim Görevlisi/Araştırma Görevlisi Atama İşlemleri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3"/>
          <p:cNvSpPr txBox="1">
            <a:spLocks noChangeArrowheads="1"/>
          </p:cNvSpPr>
          <p:nvPr/>
        </p:nvSpPr>
        <p:spPr bwMode="auto">
          <a:xfrm>
            <a:off x="0" y="943641"/>
            <a:ext cx="11953472" cy="10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b="1" dirty="0"/>
              <a:t>Ön Değerlendirme</a:t>
            </a:r>
          </a:p>
          <a:p>
            <a:pPr algn="just"/>
            <a:r>
              <a:rPr lang="tr-TR" dirty="0"/>
              <a:t>Meslek yüksekokullarında ise ALES puanının %70’i ve lisans mezuniyet notunun %30’u dikkate alınarak sıralama yapılır.</a:t>
            </a:r>
          </a:p>
          <a:p>
            <a:pPr algn="just"/>
            <a:r>
              <a:rPr lang="tr-TR" dirty="0"/>
              <a:t> </a:t>
            </a:r>
          </a:p>
          <a:p>
            <a:pPr algn="just"/>
            <a:endParaRPr lang="tr-TR" dirty="0"/>
          </a:p>
          <a:p>
            <a:pPr algn="just"/>
            <a:endParaRPr lang="tr-TR" dirty="0"/>
          </a:p>
        </p:txBody>
      </p:sp>
      <p:graphicFrame>
        <p:nvGraphicFramePr>
          <p:cNvPr id="2" name="Tablo 1">
            <a:extLst>
              <a:ext uri="{FF2B5EF4-FFF2-40B4-BE49-F238E27FC236}">
                <a16:creationId xmlns:a16="http://schemas.microsoft.com/office/drawing/2014/main" id="{65512F54-BD6A-B7A4-D1E3-E177B64F8F71}"/>
              </a:ext>
            </a:extLst>
          </p:cNvPr>
          <p:cNvGraphicFramePr>
            <a:graphicFrameLocks noGrp="1"/>
          </p:cNvGraphicFramePr>
          <p:nvPr>
            <p:extLst>
              <p:ext uri="{D42A27DB-BD31-4B8C-83A1-F6EECF244321}">
                <p14:modId xmlns:p14="http://schemas.microsoft.com/office/powerpoint/2010/main" val="2137854265"/>
              </p:ext>
            </p:extLst>
          </p:nvPr>
        </p:nvGraphicFramePr>
        <p:xfrm>
          <a:off x="307649" y="1948441"/>
          <a:ext cx="11400088" cy="3725963"/>
        </p:xfrm>
        <a:graphic>
          <a:graphicData uri="http://schemas.openxmlformats.org/drawingml/2006/table">
            <a:tbl>
              <a:tblPr/>
              <a:tblGrid>
                <a:gridCol w="558136">
                  <a:extLst>
                    <a:ext uri="{9D8B030D-6E8A-4147-A177-3AD203B41FA5}">
                      <a16:colId xmlns:a16="http://schemas.microsoft.com/office/drawing/2014/main" val="2258882768"/>
                    </a:ext>
                  </a:extLst>
                </a:gridCol>
                <a:gridCol w="2001591">
                  <a:extLst>
                    <a:ext uri="{9D8B030D-6E8A-4147-A177-3AD203B41FA5}">
                      <a16:colId xmlns:a16="http://schemas.microsoft.com/office/drawing/2014/main" val="2650906104"/>
                    </a:ext>
                  </a:extLst>
                </a:gridCol>
                <a:gridCol w="644743">
                  <a:extLst>
                    <a:ext uri="{9D8B030D-6E8A-4147-A177-3AD203B41FA5}">
                      <a16:colId xmlns:a16="http://schemas.microsoft.com/office/drawing/2014/main" val="2492345890"/>
                    </a:ext>
                  </a:extLst>
                </a:gridCol>
                <a:gridCol w="821166">
                  <a:extLst>
                    <a:ext uri="{9D8B030D-6E8A-4147-A177-3AD203B41FA5}">
                      <a16:colId xmlns:a16="http://schemas.microsoft.com/office/drawing/2014/main" val="2286917924"/>
                    </a:ext>
                  </a:extLst>
                </a:gridCol>
                <a:gridCol w="615874">
                  <a:extLst>
                    <a:ext uri="{9D8B030D-6E8A-4147-A177-3AD203B41FA5}">
                      <a16:colId xmlns:a16="http://schemas.microsoft.com/office/drawing/2014/main" val="1103200718"/>
                    </a:ext>
                  </a:extLst>
                </a:gridCol>
                <a:gridCol w="821166">
                  <a:extLst>
                    <a:ext uri="{9D8B030D-6E8A-4147-A177-3AD203B41FA5}">
                      <a16:colId xmlns:a16="http://schemas.microsoft.com/office/drawing/2014/main" val="2753975867"/>
                    </a:ext>
                  </a:extLst>
                </a:gridCol>
                <a:gridCol w="615874">
                  <a:extLst>
                    <a:ext uri="{9D8B030D-6E8A-4147-A177-3AD203B41FA5}">
                      <a16:colId xmlns:a16="http://schemas.microsoft.com/office/drawing/2014/main" val="2184815286"/>
                    </a:ext>
                  </a:extLst>
                </a:gridCol>
                <a:gridCol w="2107444">
                  <a:extLst>
                    <a:ext uri="{9D8B030D-6E8A-4147-A177-3AD203B41FA5}">
                      <a16:colId xmlns:a16="http://schemas.microsoft.com/office/drawing/2014/main" val="1597965042"/>
                    </a:ext>
                  </a:extLst>
                </a:gridCol>
                <a:gridCol w="1607047">
                  <a:extLst>
                    <a:ext uri="{9D8B030D-6E8A-4147-A177-3AD203B41FA5}">
                      <a16:colId xmlns:a16="http://schemas.microsoft.com/office/drawing/2014/main" val="2717491287"/>
                    </a:ext>
                  </a:extLst>
                </a:gridCol>
                <a:gridCol w="1607047">
                  <a:extLst>
                    <a:ext uri="{9D8B030D-6E8A-4147-A177-3AD203B41FA5}">
                      <a16:colId xmlns:a16="http://schemas.microsoft.com/office/drawing/2014/main" val="2106887547"/>
                    </a:ext>
                  </a:extLst>
                </a:gridCol>
              </a:tblGrid>
              <a:tr h="187133">
                <a:tc gridSpan="10">
                  <a:txBody>
                    <a:bodyPr/>
                    <a:lstStyle/>
                    <a:p>
                      <a:pPr algn="ctr" fontAlgn="ctr"/>
                      <a:r>
                        <a:rPr lang="tr-TR" sz="1100" b="1" i="0" u="none" strike="noStrike">
                          <a:solidFill>
                            <a:srgbClr val="000000"/>
                          </a:solidFill>
                          <a:effectLst/>
                          <a:latin typeface="Calibri" panose="020F0502020204030204" pitchFamily="34" charset="0"/>
                        </a:rPr>
                        <a:t>İZMİR BAKIRÇAY ÜNİVERSİTESİ</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47565918"/>
                  </a:ext>
                </a:extLst>
              </a:tr>
              <a:tr h="389087">
                <a:tc gridSpan="10">
                  <a:txBody>
                    <a:bodyPr/>
                    <a:lstStyle/>
                    <a:p>
                      <a:pPr algn="ctr" fontAlgn="b"/>
                      <a:r>
                        <a:rPr lang="tr-TR" sz="900" b="1" i="0" u="none" strike="noStrike">
                          <a:solidFill>
                            <a:srgbClr val="000000"/>
                          </a:solidFill>
                          <a:effectLst/>
                          <a:latin typeface="Times New Roman" panose="02020603050405020304" pitchFamily="18" charset="0"/>
                        </a:rPr>
                        <a:t>TARİHLİ ÖĞRETİM GÖREVLİSİ İLANI</a:t>
                      </a:r>
                      <a:br>
                        <a:rPr lang="tr-TR" sz="900" b="1" i="0" u="none" strike="noStrike">
                          <a:solidFill>
                            <a:srgbClr val="000000"/>
                          </a:solidFill>
                          <a:effectLst/>
                          <a:latin typeface="Times New Roman" panose="02020603050405020304" pitchFamily="18" charset="0"/>
                        </a:rPr>
                      </a:br>
                      <a:r>
                        <a:rPr lang="tr-TR" sz="900" b="1" i="0" u="none" strike="noStrike">
                          <a:solidFill>
                            <a:srgbClr val="000000"/>
                          </a:solidFill>
                          <a:effectLst/>
                          <a:latin typeface="Times New Roman" panose="02020603050405020304" pitchFamily="18" charset="0"/>
                        </a:rPr>
                        <a:t>ÖN DEĞERLENDİRME SONUÇLARI</a:t>
                      </a:r>
                    </a:p>
                  </a:txBody>
                  <a:tcPr marL="8881" marR="8881" marT="88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101651571"/>
                  </a:ext>
                </a:extLst>
              </a:tr>
              <a:tr h="185279">
                <a:tc gridSpan="2">
                  <a:txBody>
                    <a:bodyPr/>
                    <a:lstStyle/>
                    <a:p>
                      <a:pPr algn="l" fontAlgn="ctr"/>
                      <a:r>
                        <a:rPr lang="tr-TR" sz="900" b="1" i="0" u="none" strike="noStrike">
                          <a:solidFill>
                            <a:srgbClr val="000000"/>
                          </a:solidFill>
                          <a:effectLst/>
                          <a:latin typeface="Times New Roman" panose="02020603050405020304" pitchFamily="18" charset="0"/>
                        </a:rPr>
                        <a:t>KADRO BİRİMİ</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8">
                  <a:txBody>
                    <a:bodyPr/>
                    <a:lstStyle/>
                    <a:p>
                      <a:pPr algn="l" fontAlgn="b"/>
                      <a:r>
                        <a:rPr lang="tr-TR" sz="1000" b="1" i="0" u="none" strike="noStrike">
                          <a:solidFill>
                            <a:srgbClr val="000000"/>
                          </a:solidFill>
                          <a:effectLst/>
                          <a:latin typeface="Calibri" panose="020F0502020204030204" pitchFamily="34" charset="0"/>
                        </a:rPr>
                        <a:t> </a:t>
                      </a:r>
                    </a:p>
                  </a:txBody>
                  <a:tcPr marL="8881" marR="8881" marT="88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771678362"/>
                  </a:ext>
                </a:extLst>
              </a:tr>
              <a:tr h="185279">
                <a:tc gridSpan="2">
                  <a:txBody>
                    <a:bodyPr/>
                    <a:lstStyle/>
                    <a:p>
                      <a:pPr algn="l" fontAlgn="ctr"/>
                      <a:r>
                        <a:rPr lang="tr-TR" sz="900" b="1" i="0" u="none" strike="noStrike">
                          <a:solidFill>
                            <a:srgbClr val="000000"/>
                          </a:solidFill>
                          <a:effectLst/>
                          <a:latin typeface="Times New Roman" panose="02020603050405020304" pitchFamily="18" charset="0"/>
                        </a:rPr>
                        <a:t>BÖLÜMÜ</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8">
                  <a:txBody>
                    <a:bodyPr/>
                    <a:lstStyle/>
                    <a:p>
                      <a:pPr algn="l" fontAlgn="b"/>
                      <a:r>
                        <a:rPr lang="tr-TR" sz="1000" b="1" i="0" u="none" strike="noStrike">
                          <a:solidFill>
                            <a:srgbClr val="000000"/>
                          </a:solidFill>
                          <a:effectLst/>
                          <a:latin typeface="Calibri" panose="020F0502020204030204" pitchFamily="34" charset="0"/>
                        </a:rPr>
                        <a:t> </a:t>
                      </a:r>
                    </a:p>
                  </a:txBody>
                  <a:tcPr marL="8881" marR="8881" marT="88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26708559"/>
                  </a:ext>
                </a:extLst>
              </a:tr>
              <a:tr h="185279">
                <a:tc gridSpan="2">
                  <a:txBody>
                    <a:bodyPr/>
                    <a:lstStyle/>
                    <a:p>
                      <a:pPr algn="l" fontAlgn="ctr"/>
                      <a:r>
                        <a:rPr lang="tr-TR" sz="900" b="1" i="0" u="none" strike="noStrike">
                          <a:solidFill>
                            <a:srgbClr val="000000"/>
                          </a:solidFill>
                          <a:effectLst/>
                          <a:latin typeface="Times New Roman" panose="02020603050405020304" pitchFamily="18" charset="0"/>
                        </a:rPr>
                        <a:t>ANABİLİM DALI / PROGRAMI</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8">
                  <a:txBody>
                    <a:bodyPr/>
                    <a:lstStyle/>
                    <a:p>
                      <a:pPr algn="l" fontAlgn="b"/>
                      <a:r>
                        <a:rPr lang="tr-TR" sz="1000" b="1" i="0" u="none" strike="noStrike">
                          <a:solidFill>
                            <a:srgbClr val="000000"/>
                          </a:solidFill>
                          <a:effectLst/>
                          <a:latin typeface="Calibri" panose="020F0502020204030204" pitchFamily="34" charset="0"/>
                        </a:rPr>
                        <a:t> </a:t>
                      </a:r>
                    </a:p>
                  </a:txBody>
                  <a:tcPr marL="8881" marR="8881" marT="88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278109529"/>
                  </a:ext>
                </a:extLst>
              </a:tr>
              <a:tr h="185279">
                <a:tc gridSpan="2">
                  <a:txBody>
                    <a:bodyPr/>
                    <a:lstStyle/>
                    <a:p>
                      <a:pPr algn="l" fontAlgn="ctr"/>
                      <a:r>
                        <a:rPr lang="tr-TR" sz="900" b="1" i="0" u="none" strike="noStrike">
                          <a:solidFill>
                            <a:srgbClr val="000000"/>
                          </a:solidFill>
                          <a:effectLst/>
                          <a:latin typeface="Times New Roman" panose="02020603050405020304" pitchFamily="18" charset="0"/>
                        </a:rPr>
                        <a:t>KADRO UNVANI</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8">
                  <a:txBody>
                    <a:bodyPr/>
                    <a:lstStyle/>
                    <a:p>
                      <a:pPr algn="l" fontAlgn="b"/>
                      <a:r>
                        <a:rPr lang="tr-TR" sz="1000" b="1" i="0" u="none" strike="noStrike">
                          <a:solidFill>
                            <a:srgbClr val="000000"/>
                          </a:solidFill>
                          <a:effectLst/>
                          <a:latin typeface="Calibri" panose="020F0502020204030204" pitchFamily="34" charset="0"/>
                        </a:rPr>
                        <a:t> </a:t>
                      </a:r>
                    </a:p>
                  </a:txBody>
                  <a:tcPr marL="8881" marR="8881" marT="88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072740084"/>
                  </a:ext>
                </a:extLst>
              </a:tr>
              <a:tr h="185279">
                <a:tc gridSpan="2">
                  <a:txBody>
                    <a:bodyPr/>
                    <a:lstStyle/>
                    <a:p>
                      <a:pPr algn="l" fontAlgn="ctr"/>
                      <a:r>
                        <a:rPr lang="tr-TR" sz="900" b="1" i="0" u="none" strike="noStrike">
                          <a:solidFill>
                            <a:srgbClr val="000000"/>
                          </a:solidFill>
                          <a:effectLst/>
                          <a:latin typeface="Times New Roman" panose="02020603050405020304" pitchFamily="18" charset="0"/>
                        </a:rPr>
                        <a:t>KADRO DERECESİ</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8">
                  <a:txBody>
                    <a:bodyPr/>
                    <a:lstStyle/>
                    <a:p>
                      <a:pPr algn="l" fontAlgn="b"/>
                      <a:r>
                        <a:rPr lang="tr-TR" sz="1000" b="1" i="0" u="none" strike="noStrike">
                          <a:solidFill>
                            <a:srgbClr val="000000"/>
                          </a:solidFill>
                          <a:effectLst/>
                          <a:latin typeface="Calibri" panose="020F0502020204030204" pitchFamily="34" charset="0"/>
                        </a:rPr>
                        <a:t> </a:t>
                      </a:r>
                    </a:p>
                  </a:txBody>
                  <a:tcPr marL="8881" marR="8881" marT="88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776576477"/>
                  </a:ext>
                </a:extLst>
              </a:tr>
              <a:tr h="185279">
                <a:tc gridSpan="2">
                  <a:txBody>
                    <a:bodyPr/>
                    <a:lstStyle/>
                    <a:p>
                      <a:pPr algn="l" fontAlgn="ctr"/>
                      <a:r>
                        <a:rPr lang="tr-TR" sz="900" b="1" i="0" u="none" strike="noStrike">
                          <a:solidFill>
                            <a:srgbClr val="000000"/>
                          </a:solidFill>
                          <a:effectLst/>
                          <a:latin typeface="Times New Roman" panose="02020603050405020304" pitchFamily="18" charset="0"/>
                        </a:rPr>
                        <a:t>İLAN SIRA NO</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8">
                  <a:txBody>
                    <a:bodyPr/>
                    <a:lstStyle/>
                    <a:p>
                      <a:pPr algn="l" fontAlgn="b"/>
                      <a:r>
                        <a:rPr lang="tr-TR" sz="1000" b="1" i="0" u="none" strike="noStrike">
                          <a:solidFill>
                            <a:srgbClr val="000000"/>
                          </a:solidFill>
                          <a:effectLst/>
                          <a:latin typeface="Calibri" panose="020F0502020204030204" pitchFamily="34" charset="0"/>
                        </a:rPr>
                        <a:t> </a:t>
                      </a:r>
                    </a:p>
                  </a:txBody>
                  <a:tcPr marL="8881" marR="8881" marT="88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564267662"/>
                  </a:ext>
                </a:extLst>
              </a:tr>
              <a:tr h="185279">
                <a:tc gridSpan="2">
                  <a:txBody>
                    <a:bodyPr/>
                    <a:lstStyle/>
                    <a:p>
                      <a:pPr algn="l" fontAlgn="ctr"/>
                      <a:r>
                        <a:rPr lang="tr-TR" sz="900" b="1" i="0" u="none" strike="noStrike">
                          <a:solidFill>
                            <a:srgbClr val="000000"/>
                          </a:solidFill>
                          <a:effectLst/>
                          <a:latin typeface="Times New Roman" panose="02020603050405020304" pitchFamily="18" charset="0"/>
                        </a:rPr>
                        <a:t>KADRO ADEDİ</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8">
                  <a:txBody>
                    <a:bodyPr/>
                    <a:lstStyle/>
                    <a:p>
                      <a:pPr algn="l" fontAlgn="b"/>
                      <a:r>
                        <a:rPr lang="tr-TR" sz="1000" b="1" i="0" u="none" strike="noStrike">
                          <a:solidFill>
                            <a:srgbClr val="000000"/>
                          </a:solidFill>
                          <a:effectLst/>
                          <a:latin typeface="Calibri" panose="020F0502020204030204" pitchFamily="34" charset="0"/>
                        </a:rPr>
                        <a:t> </a:t>
                      </a:r>
                    </a:p>
                  </a:txBody>
                  <a:tcPr marL="8881" marR="8881" marT="88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454275696"/>
                  </a:ext>
                </a:extLst>
              </a:tr>
              <a:tr h="185279">
                <a:tc gridSpan="2">
                  <a:txBody>
                    <a:bodyPr/>
                    <a:lstStyle/>
                    <a:p>
                      <a:pPr algn="l" fontAlgn="ctr"/>
                      <a:r>
                        <a:rPr lang="tr-TR" sz="900" b="1" i="0" u="none" strike="noStrike">
                          <a:solidFill>
                            <a:srgbClr val="000000"/>
                          </a:solidFill>
                          <a:effectLst/>
                          <a:latin typeface="Times New Roman" panose="02020603050405020304" pitchFamily="18" charset="0"/>
                        </a:rPr>
                        <a:t>ÖZEL ŞARTLAR</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8">
                  <a:txBody>
                    <a:bodyPr/>
                    <a:lstStyle/>
                    <a:p>
                      <a:pPr algn="l" fontAlgn="ctr"/>
                      <a:r>
                        <a:rPr lang="tr-TR" sz="1000" b="1" i="0" u="none" strike="noStrike">
                          <a:solidFill>
                            <a:srgbClr val="000000"/>
                          </a:solidFill>
                          <a:effectLst/>
                          <a:latin typeface="Calibri" panose="020F0502020204030204" pitchFamily="34" charset="0"/>
                        </a:rPr>
                        <a:t> </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25743362"/>
                  </a:ext>
                </a:extLst>
              </a:tr>
              <a:tr h="741116">
                <a:tc>
                  <a:txBody>
                    <a:bodyPr/>
                    <a:lstStyle/>
                    <a:p>
                      <a:pPr algn="l" fontAlgn="ctr"/>
                      <a:r>
                        <a:rPr lang="tr-TR" sz="1000" b="1" i="0" u="none" strike="noStrike">
                          <a:solidFill>
                            <a:srgbClr val="000000"/>
                          </a:solidFill>
                          <a:effectLst/>
                          <a:latin typeface="Calibri" panose="020F0502020204030204" pitchFamily="34" charset="0"/>
                        </a:rPr>
                        <a:t>SIRA NO</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1" i="0" u="none" strike="noStrike">
                          <a:solidFill>
                            <a:srgbClr val="000000"/>
                          </a:solidFill>
                          <a:effectLst/>
                          <a:latin typeface="Calibri" panose="020F0502020204030204" pitchFamily="34" charset="0"/>
                        </a:rPr>
                        <a:t>ADI SOYADI</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Calibri" panose="020F0502020204030204" pitchFamily="34" charset="0"/>
                        </a:rPr>
                        <a:t>ALES </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Calibri" panose="020F0502020204030204" pitchFamily="34" charset="0"/>
                        </a:rPr>
                        <a:t>LİSANS MEZUNİYET NOTU</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Calibri" panose="020F0502020204030204" pitchFamily="34" charset="0"/>
                        </a:rPr>
                        <a:t>ALES %70</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Calibri" panose="020F0502020204030204" pitchFamily="34" charset="0"/>
                        </a:rPr>
                        <a:t>LİSANS MEZUNİYET NOTU</a:t>
                      </a:r>
                      <a:br>
                        <a:rPr lang="tr-TR" sz="1000" b="1" i="0" u="none" strike="noStrike">
                          <a:solidFill>
                            <a:srgbClr val="000000"/>
                          </a:solidFill>
                          <a:effectLst/>
                          <a:latin typeface="Calibri" panose="020F0502020204030204" pitchFamily="34" charset="0"/>
                        </a:rPr>
                      </a:br>
                      <a:r>
                        <a:rPr lang="tr-TR" sz="1000" b="1" i="0" u="none" strike="noStrike">
                          <a:solidFill>
                            <a:srgbClr val="000000"/>
                          </a:solidFill>
                          <a:effectLst/>
                          <a:latin typeface="Calibri" panose="020F0502020204030204" pitchFamily="34" charset="0"/>
                        </a:rPr>
                        <a:t>%30</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Calibri" panose="020F0502020204030204" pitchFamily="34" charset="0"/>
                        </a:rPr>
                        <a:t>TOPLAM</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Calibri" panose="020F0502020204030204" pitchFamily="34" charset="0"/>
                        </a:rPr>
                        <a:t>SONUÇ</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1" i="0" u="none" strike="noStrike">
                          <a:solidFill>
                            <a:srgbClr val="000000"/>
                          </a:solidFill>
                          <a:effectLst/>
                          <a:latin typeface="Calibri" panose="020F0502020204030204" pitchFamily="34" charset="0"/>
                        </a:rPr>
                        <a:t>T.C. KİMLİK NO</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1" i="0" u="none" strike="noStrike">
                          <a:solidFill>
                            <a:srgbClr val="000000"/>
                          </a:solidFill>
                          <a:effectLst/>
                          <a:latin typeface="Calibri" panose="020F0502020204030204" pitchFamily="34" charset="0"/>
                        </a:rPr>
                        <a:t>BABA ADI</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8506915"/>
                  </a:ext>
                </a:extLst>
              </a:tr>
              <a:tr h="185279">
                <a:tc>
                  <a:txBody>
                    <a:bodyPr/>
                    <a:lstStyle/>
                    <a:p>
                      <a:pPr algn="ctr" fontAlgn="ctr"/>
                      <a:r>
                        <a:rPr lang="tr-TR" sz="1000" b="1" i="0" u="none" strike="noStrike">
                          <a:solidFill>
                            <a:srgbClr val="000000"/>
                          </a:solidFill>
                          <a:effectLst/>
                          <a:latin typeface="Calibri" panose="020F0502020204030204" pitchFamily="34" charset="0"/>
                        </a:rPr>
                        <a:t>1</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1000" b="1" i="0" u="none" strike="noStrike">
                          <a:solidFill>
                            <a:srgbClr val="000000"/>
                          </a:solidFill>
                          <a:effectLst/>
                          <a:latin typeface="Calibri" panose="020F0502020204030204" pitchFamily="34" charset="0"/>
                        </a:rPr>
                        <a:t> </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Calibri" panose="020F0502020204030204" pitchFamily="34" charset="0"/>
                        </a:rPr>
                        <a:t> </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Calibri" panose="020F0502020204030204" pitchFamily="34" charset="0"/>
                        </a:rPr>
                        <a:t> </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Calibri" panose="020F0502020204030204" pitchFamily="34" charset="0"/>
                        </a:rPr>
                        <a:t>0,00</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Calibri" panose="020F0502020204030204" pitchFamily="34" charset="0"/>
                        </a:rPr>
                        <a:t>0,00</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Calibri" panose="020F0502020204030204" pitchFamily="34" charset="0"/>
                        </a:rPr>
                        <a:t>0,00</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000" b="1" i="0" u="none" strike="noStrike">
                          <a:solidFill>
                            <a:srgbClr val="000000"/>
                          </a:solidFill>
                          <a:effectLst/>
                          <a:latin typeface="Calibri" panose="020F0502020204030204" pitchFamily="34" charset="0"/>
                        </a:rPr>
                        <a:t> </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1000" b="1" i="0" u="none" strike="noStrike">
                          <a:solidFill>
                            <a:srgbClr val="000000"/>
                          </a:solidFill>
                          <a:effectLst/>
                          <a:latin typeface="Calibri" panose="020F0502020204030204" pitchFamily="34" charset="0"/>
                        </a:rPr>
                        <a:t> </a:t>
                      </a:r>
                    </a:p>
                  </a:txBody>
                  <a:tcPr marL="8881" marR="8881" marT="88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1000" b="1" i="0" u="none" strike="noStrike">
                          <a:solidFill>
                            <a:srgbClr val="000000"/>
                          </a:solidFill>
                          <a:effectLst/>
                          <a:latin typeface="Calibri" panose="020F0502020204030204" pitchFamily="34" charset="0"/>
                        </a:rPr>
                        <a:t> </a:t>
                      </a:r>
                    </a:p>
                  </a:txBody>
                  <a:tcPr marL="8881" marR="8881" marT="888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7168790"/>
                  </a:ext>
                </a:extLst>
              </a:tr>
              <a:tr h="185279">
                <a:tc gridSpan="2">
                  <a:txBody>
                    <a:bodyPr/>
                    <a:lstStyle/>
                    <a:p>
                      <a:pPr algn="l" fontAlgn="ctr"/>
                      <a:r>
                        <a:rPr lang="tr-TR" sz="900" b="1" i="0" u="none" strike="noStrike">
                          <a:solidFill>
                            <a:srgbClr val="000000"/>
                          </a:solidFill>
                          <a:effectLst/>
                          <a:latin typeface="Times New Roman" panose="02020603050405020304" pitchFamily="18" charset="0"/>
                        </a:rPr>
                        <a:t>Sınav Yeri</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8">
                  <a:txBody>
                    <a:bodyPr/>
                    <a:lstStyle/>
                    <a:p>
                      <a:pPr algn="ctr" fontAlgn="ctr"/>
                      <a:r>
                        <a:rPr lang="tr-TR" sz="900" b="1" i="0" u="none" strike="noStrike">
                          <a:solidFill>
                            <a:srgbClr val="000000"/>
                          </a:solidFill>
                          <a:effectLst/>
                          <a:latin typeface="Times New Roman" panose="02020603050405020304" pitchFamily="18" charset="0"/>
                        </a:rPr>
                        <a:t> </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998696933"/>
                  </a:ext>
                </a:extLst>
              </a:tr>
              <a:tr h="185279">
                <a:tc gridSpan="2">
                  <a:txBody>
                    <a:bodyPr/>
                    <a:lstStyle/>
                    <a:p>
                      <a:pPr algn="l" fontAlgn="ctr"/>
                      <a:r>
                        <a:rPr lang="tr-TR" sz="900" b="1" i="0" u="none" strike="noStrike">
                          <a:solidFill>
                            <a:srgbClr val="000000"/>
                          </a:solidFill>
                          <a:effectLst/>
                          <a:latin typeface="Times New Roman" panose="02020603050405020304" pitchFamily="18" charset="0"/>
                        </a:rPr>
                        <a:t>Sınav Tarihi-Saati:</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8">
                  <a:txBody>
                    <a:bodyPr/>
                    <a:lstStyle/>
                    <a:p>
                      <a:pPr algn="ctr" fontAlgn="ctr"/>
                      <a:r>
                        <a:rPr lang="tr-TR" sz="900" b="1" i="0" u="none" strike="noStrike" dirty="0">
                          <a:solidFill>
                            <a:srgbClr val="000000"/>
                          </a:solidFill>
                          <a:effectLst/>
                          <a:latin typeface="Times New Roman" panose="02020603050405020304" pitchFamily="18" charset="0"/>
                        </a:rPr>
                        <a:t> </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785713822"/>
                  </a:ext>
                </a:extLst>
              </a:tr>
              <a:tr h="185279">
                <a:tc gridSpan="10">
                  <a:txBody>
                    <a:bodyPr/>
                    <a:lstStyle/>
                    <a:p>
                      <a:pPr algn="l" fontAlgn="ctr"/>
                      <a:r>
                        <a:rPr lang="tr-TR" sz="900" b="1" i="0" u="none" strike="noStrike">
                          <a:solidFill>
                            <a:srgbClr val="000000"/>
                          </a:solidFill>
                          <a:effectLst/>
                          <a:latin typeface="Times New Roman" panose="02020603050405020304" pitchFamily="18" charset="0"/>
                        </a:rPr>
                        <a:t>Not: Lisans Mezuniyet Notunu 4’lük sistemden 100’lük not sistemine çevirmede YÖK’ün not sistemi kullanılmıştır.</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599758897"/>
                  </a:ext>
                </a:extLst>
              </a:tr>
              <a:tr h="185279">
                <a:tc gridSpan="10">
                  <a:txBody>
                    <a:bodyPr/>
                    <a:lstStyle/>
                    <a:p>
                      <a:pPr algn="l" fontAlgn="ctr"/>
                      <a:r>
                        <a:rPr lang="tr-TR" sz="900" b="1" i="0" u="none" strike="noStrike" dirty="0">
                          <a:solidFill>
                            <a:srgbClr val="000000"/>
                          </a:solidFill>
                          <a:effectLst/>
                          <a:latin typeface="Times New Roman" panose="02020603050405020304" pitchFamily="18" charset="0"/>
                        </a:rPr>
                        <a:t>Sınava, ilan edilen kadro sayısının on (10) katı kadar aday katılacaktır.</a:t>
                      </a:r>
                    </a:p>
                  </a:txBody>
                  <a:tcPr marL="8881" marR="8881" marT="888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07766858"/>
                  </a:ext>
                </a:extLst>
              </a:tr>
            </a:tbl>
          </a:graphicData>
        </a:graphic>
      </p:graphicFrame>
    </p:spTree>
    <p:extLst>
      <p:ext uri="{BB962C8B-B14F-4D97-AF65-F5344CB8AC3E}">
        <p14:creationId xmlns:p14="http://schemas.microsoft.com/office/powerpoint/2010/main" val="41249904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2" y="208865"/>
            <a:ext cx="12191996" cy="461665"/>
          </a:xfrm>
          <a:prstGeom prst="rect">
            <a:avLst/>
          </a:prstGeom>
        </p:spPr>
        <p:txBody>
          <a:bodyPr wrap="square">
            <a:spAutoFit/>
          </a:bodyPr>
          <a:lstStyle/>
          <a:p>
            <a:pPr algn="ctr"/>
            <a:r>
              <a:rPr lang="tr-TR" sz="2400" b="1" dirty="0">
                <a:effectLst/>
                <a:latin typeface="Calibri" panose="020F0502020204030204" pitchFamily="34" charset="0"/>
                <a:ea typeface="Calibri" panose="020F0502020204030204" pitchFamily="34" charset="0"/>
                <a:cs typeface="Times New Roman" panose="02020603050405020304" pitchFamily="18" charset="0"/>
              </a:rPr>
              <a:t>Öğretim Görevlisi/Araştırma Görevlisi Atama İşlemleri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3"/>
          <p:cNvSpPr txBox="1">
            <a:spLocks noChangeArrowheads="1"/>
          </p:cNvSpPr>
          <p:nvPr/>
        </p:nvSpPr>
        <p:spPr bwMode="auto">
          <a:xfrm>
            <a:off x="119260" y="1498723"/>
            <a:ext cx="11953472" cy="4286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b="1" dirty="0"/>
              <a:t>Giriş Sınavı</a:t>
            </a:r>
          </a:p>
          <a:p>
            <a:pPr algn="just"/>
            <a:endParaRPr lang="tr-TR" b="1" dirty="0"/>
          </a:p>
          <a:p>
            <a:pPr marL="285750" indent="-285750" algn="just">
              <a:buFont typeface="Wingdings" panose="05000000000000000000" pitchFamily="2" charset="2"/>
              <a:buChar char="q"/>
            </a:pPr>
            <a:r>
              <a:rPr lang="tr-TR" dirty="0"/>
              <a:t>Giriş sınavı, sınav jürisi tarafından; bilim alanı yabancı dille ilgili olan birimlerdeki öğretim görevlisi kadroları ile zorunlu yabancı dil dersini vermek üzere atama yapılacak öğretim görevlisi kadroları için adayların mesleki ifade ve bilgi becerisi ile anlatım yeteneğini ölçecek şekilde sadece sözlü, diğer kadrolar için ise ilan edilen alanla ilgili bilgi düzeyini ölçecek şekilde sadece yazılı sınav olarak yapılır. Yabancı dille eğitim ve öğretim yapılan programlardaki öğretim görevlisi kadrolarında sözlü sınav yapılır. Ancak senato kararı olması halinde sözlü sınav sonucu 60 ve üzeri puan alanlar için yazılı sınav da yapılır. Bu durumda olanların giriş sınavı puanı, sözlü sınav ile yazılı sınavın puanlarının aritmetik ortalaması alınarak hesaplanır.</a:t>
            </a:r>
          </a:p>
          <a:p>
            <a:pPr marL="285750" indent="-285750" algn="just">
              <a:buFont typeface="Wingdings" panose="05000000000000000000" pitchFamily="2" charset="2"/>
              <a:buChar char="q"/>
            </a:pPr>
            <a:r>
              <a:rPr lang="tr-TR" dirty="0"/>
              <a:t>Sınav jürisi, yazılı ve sözlü sınavın nesnel, ölçülebilir ve denetlenebilir olmasını sağlar. Raportör olarak belirlenen üye, yazılı ve sözlü sınavların soru ve cevaplarını tutanak altına alır.</a:t>
            </a:r>
          </a:p>
          <a:p>
            <a:pPr marL="285750" indent="-285750" algn="just">
              <a:buFont typeface="Wingdings" panose="05000000000000000000" pitchFamily="2" charset="2"/>
              <a:buChar char="q"/>
            </a:pPr>
            <a:r>
              <a:rPr lang="tr-TR" dirty="0"/>
              <a:t>Sözlü sınav sonuçları, kadro ilanında belirtilen internet adresinde ilan edilir. Sözlü sınav sonucu 60 puanın altında olanlar başarısız sayılır ve nihai değerlendirme aşamasına geçemezler.</a:t>
            </a:r>
          </a:p>
          <a:p>
            <a:pPr algn="just"/>
            <a:endParaRPr lang="tr-TR" dirty="0"/>
          </a:p>
          <a:p>
            <a:pPr algn="just"/>
            <a:endParaRPr lang="tr-TR" dirty="0"/>
          </a:p>
        </p:txBody>
      </p:sp>
    </p:spTree>
    <p:extLst>
      <p:ext uri="{BB962C8B-B14F-4D97-AF65-F5344CB8AC3E}">
        <p14:creationId xmlns:p14="http://schemas.microsoft.com/office/powerpoint/2010/main" val="23145420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3"/>
          <p:cNvSpPr txBox="1">
            <a:spLocks noChangeArrowheads="1"/>
          </p:cNvSpPr>
          <p:nvPr/>
        </p:nvSpPr>
        <p:spPr bwMode="auto">
          <a:xfrm>
            <a:off x="4" y="1213370"/>
            <a:ext cx="12191998" cy="5642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tr-TR" sz="3600" dirty="0">
                <a:latin typeface="Helvetica" panose="020B0604020202020204" pitchFamily="34" charset="0"/>
                <a:ea typeface="Cambria" panose="02040503050406030204" pitchFamily="18" charset="0"/>
                <a:cs typeface="Helvetica" panose="020B0604020202020204" pitchFamily="34" charset="0"/>
              </a:rPr>
              <a:t>        </a:t>
            </a:r>
          </a:p>
          <a:p>
            <a:pPr algn="ctr"/>
            <a:endParaRPr lang="tr-TR" sz="3600" b="1" dirty="0">
              <a:latin typeface="Helvetica" panose="020B0604020202020204" pitchFamily="34" charset="0"/>
              <a:ea typeface="Cambria" panose="02040503050406030204" pitchFamily="18" charset="0"/>
              <a:cs typeface="Helvetica" panose="020B0604020202020204" pitchFamily="34" charset="0"/>
            </a:endParaRPr>
          </a:p>
          <a:p>
            <a:pPr algn="ctr"/>
            <a:endParaRPr lang="tr-TR" sz="3600" b="1" dirty="0">
              <a:latin typeface="Helvetica" panose="020B0604020202020204" pitchFamily="34" charset="0"/>
              <a:ea typeface="Cambria" panose="02040503050406030204" pitchFamily="18" charset="0"/>
              <a:cs typeface="Helvetica" panose="020B0604020202020204" pitchFamily="34" charset="0"/>
            </a:endParaRPr>
          </a:p>
          <a:p>
            <a:pPr algn="ctr"/>
            <a:r>
              <a:rPr lang="tr-TR" sz="2800" dirty="0">
                <a:latin typeface="Helvetica" panose="020B0604020202020204" pitchFamily="34" charset="0"/>
                <a:cs typeface="Helvetica" panose="020B0604020202020204" pitchFamily="34" charset="0"/>
              </a:rPr>
              <a:t>DOKTOR ÖĞRETİM ÜYELİĞİNE </a:t>
            </a:r>
          </a:p>
          <a:p>
            <a:pPr algn="ctr"/>
            <a:r>
              <a:rPr lang="tr-TR" sz="2800" dirty="0">
                <a:latin typeface="Helvetica" panose="020B0604020202020204" pitchFamily="34" charset="0"/>
                <a:cs typeface="Helvetica" panose="020B0604020202020204" pitchFamily="34" charset="0"/>
              </a:rPr>
              <a:t>YÜKSELTİLME VE ATANMA SÜREÇLERİ</a:t>
            </a:r>
          </a:p>
          <a:p>
            <a:pPr algn="ctr"/>
            <a:r>
              <a:rPr lang="tr-TR" sz="2800" b="1" dirty="0">
                <a:latin typeface="Helvetica" panose="020B0604020202020204" pitchFamily="34" charset="0"/>
                <a:cs typeface="Helvetica" panose="020B0604020202020204" pitchFamily="34" charset="0"/>
              </a:rPr>
              <a:t> </a:t>
            </a:r>
            <a:endParaRPr lang="tr-TR" sz="2800" dirty="0">
              <a:latin typeface="Helvetica" panose="020B0604020202020204" pitchFamily="34" charset="0"/>
              <a:cs typeface="Helvetica" panose="020B0604020202020204" pitchFamily="34" charset="0"/>
            </a:endParaRPr>
          </a:p>
          <a:p>
            <a:endParaRPr lang="tr-TR" b="1" dirty="0">
              <a:latin typeface="Helvetica" panose="020B0604020202020204" pitchFamily="34" charset="0"/>
              <a:ea typeface="Cambria" panose="02040503050406030204" pitchFamily="18" charset="0"/>
              <a:cs typeface="Helvetica" panose="020B0604020202020204" pitchFamily="34" charset="0"/>
            </a:endParaRPr>
          </a:p>
          <a:p>
            <a:r>
              <a:rPr lang="tr-TR" b="1" dirty="0">
                <a:latin typeface="Helvetica" panose="020B0604020202020204" pitchFamily="34" charset="0"/>
                <a:ea typeface="Cambria" panose="02040503050406030204" pitchFamily="18" charset="0"/>
                <a:cs typeface="Helvetica" panose="020B0604020202020204" pitchFamily="34" charset="0"/>
              </a:rPr>
              <a:t>                                 </a:t>
            </a:r>
          </a:p>
        </p:txBody>
      </p:sp>
    </p:spTree>
    <p:extLst>
      <p:ext uri="{BB962C8B-B14F-4D97-AF65-F5344CB8AC3E}">
        <p14:creationId xmlns:p14="http://schemas.microsoft.com/office/powerpoint/2010/main" val="28187713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2" y="208865"/>
            <a:ext cx="12191996" cy="461665"/>
          </a:xfrm>
          <a:prstGeom prst="rect">
            <a:avLst/>
          </a:prstGeom>
        </p:spPr>
        <p:txBody>
          <a:bodyPr wrap="square">
            <a:spAutoFit/>
          </a:bodyPr>
          <a:lstStyle/>
          <a:p>
            <a:pPr algn="ctr"/>
            <a:r>
              <a:rPr lang="tr-TR" sz="2400" b="1" dirty="0">
                <a:effectLst/>
                <a:latin typeface="Calibri" panose="020F0502020204030204" pitchFamily="34" charset="0"/>
                <a:ea typeface="Calibri" panose="020F0502020204030204" pitchFamily="34" charset="0"/>
                <a:cs typeface="Times New Roman" panose="02020603050405020304" pitchFamily="18" charset="0"/>
              </a:rPr>
              <a:t>Öğretim Görevlisi/Araştırma Görevlisi Atama İşlemleri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3"/>
          <p:cNvSpPr txBox="1">
            <a:spLocks noChangeArrowheads="1"/>
          </p:cNvSpPr>
          <p:nvPr/>
        </p:nvSpPr>
        <p:spPr bwMode="auto">
          <a:xfrm>
            <a:off x="119260" y="1498723"/>
            <a:ext cx="11953472" cy="4286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b="1" dirty="0"/>
              <a:t>Nihai Değerlendirme</a:t>
            </a:r>
          </a:p>
          <a:p>
            <a:pPr algn="just"/>
            <a:endParaRPr lang="tr-TR" b="1" dirty="0"/>
          </a:p>
          <a:p>
            <a:pPr marL="285750" indent="-285750" algn="just">
              <a:buFont typeface="Wingdings" panose="05000000000000000000" pitchFamily="2" charset="2"/>
              <a:buChar char="q"/>
            </a:pPr>
            <a:r>
              <a:rPr lang="tr-TR" dirty="0"/>
              <a:t>Sınav jürisinin değerlendirmesinde; yabancı dille eğitim ve öğretim yapılan programlardaki öğretim görevlisi kadrolarına yapılacak atamalarda atama yapılacak programın eğitim dilinde; bilim alanı yabancı dille ilgili kadrolara yapılacak öğretim görevlisi atamaları ile zorunlu yabancı dil dersini vermek üzere öğretim görevlisi kadrolarına yapılacak atamalarda ilgili dilde; yükseköğretim kurumlarının uluslararası ilişkiler ile yabancı dille ilgili uygulamalı birimlerinde istihdam edilecek öğretim görevlisi atamalarında ALES puanının %30’unu, lisans mezuniyet notunun %10’unu, yabancı dil puanının %30’unu ve giriş sınavı notunun %30’unu hesaplayarak ilan edilen kadro sayısı kadar adayı başarı sırasına göre belirler. </a:t>
            </a:r>
          </a:p>
          <a:p>
            <a:pPr algn="just"/>
            <a:endParaRPr lang="tr-TR" dirty="0"/>
          </a:p>
        </p:txBody>
      </p:sp>
    </p:spTree>
    <p:extLst>
      <p:ext uri="{BB962C8B-B14F-4D97-AF65-F5344CB8AC3E}">
        <p14:creationId xmlns:p14="http://schemas.microsoft.com/office/powerpoint/2010/main" val="2107722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2" y="208865"/>
            <a:ext cx="12191996" cy="461665"/>
          </a:xfrm>
          <a:prstGeom prst="rect">
            <a:avLst/>
          </a:prstGeom>
        </p:spPr>
        <p:txBody>
          <a:bodyPr wrap="square">
            <a:spAutoFit/>
          </a:bodyPr>
          <a:lstStyle/>
          <a:p>
            <a:pPr algn="ctr"/>
            <a:r>
              <a:rPr lang="tr-TR" sz="2400" b="1" dirty="0">
                <a:effectLst/>
                <a:latin typeface="Calibri" panose="020F0502020204030204" pitchFamily="34" charset="0"/>
                <a:ea typeface="Calibri" panose="020F0502020204030204" pitchFamily="34" charset="0"/>
                <a:cs typeface="Times New Roman" panose="02020603050405020304" pitchFamily="18" charset="0"/>
              </a:rPr>
              <a:t>Öğretim Görevlisi/Araştırma Görevlisi Atama İşlemleri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3"/>
          <p:cNvSpPr txBox="1">
            <a:spLocks noChangeArrowheads="1"/>
          </p:cNvSpPr>
          <p:nvPr/>
        </p:nvSpPr>
        <p:spPr bwMode="auto">
          <a:xfrm>
            <a:off x="119260" y="1498723"/>
            <a:ext cx="11953472" cy="4286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b="1" dirty="0"/>
              <a:t>         Nihai Değerlendirme</a:t>
            </a:r>
          </a:p>
          <a:p>
            <a:pPr algn="just"/>
            <a:endParaRPr lang="tr-TR" dirty="0"/>
          </a:p>
        </p:txBody>
      </p:sp>
      <p:graphicFrame>
        <p:nvGraphicFramePr>
          <p:cNvPr id="2" name="Tablo 1">
            <a:extLst>
              <a:ext uri="{FF2B5EF4-FFF2-40B4-BE49-F238E27FC236}">
                <a16:creationId xmlns:a16="http://schemas.microsoft.com/office/drawing/2014/main" id="{6BB54765-91C2-600D-65BE-1535144AB236}"/>
              </a:ext>
            </a:extLst>
          </p:cNvPr>
          <p:cNvGraphicFramePr>
            <a:graphicFrameLocks noGrp="1"/>
          </p:cNvGraphicFramePr>
          <p:nvPr>
            <p:extLst>
              <p:ext uri="{D42A27DB-BD31-4B8C-83A1-F6EECF244321}">
                <p14:modId xmlns:p14="http://schemas.microsoft.com/office/powerpoint/2010/main" val="269772225"/>
              </p:ext>
            </p:extLst>
          </p:nvPr>
        </p:nvGraphicFramePr>
        <p:xfrm>
          <a:off x="761287" y="2066287"/>
          <a:ext cx="10515602" cy="3155188"/>
        </p:xfrm>
        <a:graphic>
          <a:graphicData uri="http://schemas.openxmlformats.org/drawingml/2006/table">
            <a:tbl>
              <a:tblPr/>
              <a:tblGrid>
                <a:gridCol w="362803">
                  <a:extLst>
                    <a:ext uri="{9D8B030D-6E8A-4147-A177-3AD203B41FA5}">
                      <a16:colId xmlns:a16="http://schemas.microsoft.com/office/drawing/2014/main" val="652147688"/>
                    </a:ext>
                  </a:extLst>
                </a:gridCol>
                <a:gridCol w="1439872">
                  <a:extLst>
                    <a:ext uri="{9D8B030D-6E8A-4147-A177-3AD203B41FA5}">
                      <a16:colId xmlns:a16="http://schemas.microsoft.com/office/drawing/2014/main" val="1140398753"/>
                    </a:ext>
                  </a:extLst>
                </a:gridCol>
                <a:gridCol w="1167770">
                  <a:extLst>
                    <a:ext uri="{9D8B030D-6E8A-4147-A177-3AD203B41FA5}">
                      <a16:colId xmlns:a16="http://schemas.microsoft.com/office/drawing/2014/main" val="4218202552"/>
                    </a:ext>
                  </a:extLst>
                </a:gridCol>
                <a:gridCol w="535701">
                  <a:extLst>
                    <a:ext uri="{9D8B030D-6E8A-4147-A177-3AD203B41FA5}">
                      <a16:colId xmlns:a16="http://schemas.microsoft.com/office/drawing/2014/main" val="3129894122"/>
                    </a:ext>
                  </a:extLst>
                </a:gridCol>
                <a:gridCol w="680255">
                  <a:extLst>
                    <a:ext uri="{9D8B030D-6E8A-4147-A177-3AD203B41FA5}">
                      <a16:colId xmlns:a16="http://schemas.microsoft.com/office/drawing/2014/main" val="2978898020"/>
                    </a:ext>
                  </a:extLst>
                </a:gridCol>
                <a:gridCol w="569713">
                  <a:extLst>
                    <a:ext uri="{9D8B030D-6E8A-4147-A177-3AD203B41FA5}">
                      <a16:colId xmlns:a16="http://schemas.microsoft.com/office/drawing/2014/main" val="425492887"/>
                    </a:ext>
                  </a:extLst>
                </a:gridCol>
                <a:gridCol w="467675">
                  <a:extLst>
                    <a:ext uri="{9D8B030D-6E8A-4147-A177-3AD203B41FA5}">
                      <a16:colId xmlns:a16="http://schemas.microsoft.com/office/drawing/2014/main" val="1367562131"/>
                    </a:ext>
                  </a:extLst>
                </a:gridCol>
                <a:gridCol w="374140">
                  <a:extLst>
                    <a:ext uri="{9D8B030D-6E8A-4147-A177-3AD203B41FA5}">
                      <a16:colId xmlns:a16="http://schemas.microsoft.com/office/drawing/2014/main" val="3706832711"/>
                    </a:ext>
                  </a:extLst>
                </a:gridCol>
                <a:gridCol w="680255">
                  <a:extLst>
                    <a:ext uri="{9D8B030D-6E8A-4147-A177-3AD203B41FA5}">
                      <a16:colId xmlns:a16="http://schemas.microsoft.com/office/drawing/2014/main" val="2056012540"/>
                    </a:ext>
                  </a:extLst>
                </a:gridCol>
                <a:gridCol w="603725">
                  <a:extLst>
                    <a:ext uri="{9D8B030D-6E8A-4147-A177-3AD203B41FA5}">
                      <a16:colId xmlns:a16="http://schemas.microsoft.com/office/drawing/2014/main" val="1089695591"/>
                    </a:ext>
                  </a:extLst>
                </a:gridCol>
                <a:gridCol w="430828">
                  <a:extLst>
                    <a:ext uri="{9D8B030D-6E8A-4147-A177-3AD203B41FA5}">
                      <a16:colId xmlns:a16="http://schemas.microsoft.com/office/drawing/2014/main" val="1518331035"/>
                    </a:ext>
                  </a:extLst>
                </a:gridCol>
                <a:gridCol w="510191">
                  <a:extLst>
                    <a:ext uri="{9D8B030D-6E8A-4147-A177-3AD203B41FA5}">
                      <a16:colId xmlns:a16="http://schemas.microsoft.com/office/drawing/2014/main" val="2814744451"/>
                    </a:ext>
                  </a:extLst>
                </a:gridCol>
                <a:gridCol w="1283980">
                  <a:extLst>
                    <a:ext uri="{9D8B030D-6E8A-4147-A177-3AD203B41FA5}">
                      <a16:colId xmlns:a16="http://schemas.microsoft.com/office/drawing/2014/main" val="1290758973"/>
                    </a:ext>
                  </a:extLst>
                </a:gridCol>
                <a:gridCol w="841815">
                  <a:extLst>
                    <a:ext uri="{9D8B030D-6E8A-4147-A177-3AD203B41FA5}">
                      <a16:colId xmlns:a16="http://schemas.microsoft.com/office/drawing/2014/main" val="1117466223"/>
                    </a:ext>
                  </a:extLst>
                </a:gridCol>
                <a:gridCol w="566879">
                  <a:extLst>
                    <a:ext uri="{9D8B030D-6E8A-4147-A177-3AD203B41FA5}">
                      <a16:colId xmlns:a16="http://schemas.microsoft.com/office/drawing/2014/main" val="3441125463"/>
                    </a:ext>
                  </a:extLst>
                </a:gridCol>
              </a:tblGrid>
              <a:tr h="512719">
                <a:tc gridSpan="15">
                  <a:txBody>
                    <a:bodyPr/>
                    <a:lstStyle/>
                    <a:p>
                      <a:pPr algn="ctr" fontAlgn="ctr"/>
                      <a:r>
                        <a:rPr lang="tr-TR" sz="900" b="1" i="0" u="none" strike="noStrike">
                          <a:solidFill>
                            <a:srgbClr val="000000"/>
                          </a:solidFill>
                          <a:effectLst/>
                          <a:latin typeface="Times New Roman" panose="02020603050405020304" pitchFamily="18" charset="0"/>
                        </a:rPr>
                        <a:t>İZMİR BAKIRÇAY ÜNİVERSİTESİ</a:t>
                      </a:r>
                      <a:br>
                        <a:rPr lang="tr-TR" sz="900" b="1" i="0" u="none" strike="noStrike">
                          <a:solidFill>
                            <a:srgbClr val="000000"/>
                          </a:solidFill>
                          <a:effectLst/>
                          <a:latin typeface="Times New Roman" panose="02020603050405020304" pitchFamily="18" charset="0"/>
                        </a:rPr>
                      </a:br>
                      <a:r>
                        <a:rPr lang="tr-TR" sz="900" b="1" i="0" u="none" strike="noStrike">
                          <a:solidFill>
                            <a:srgbClr val="000000"/>
                          </a:solidFill>
                          <a:effectLst/>
                          <a:latin typeface="Times New Roman" panose="02020603050405020304" pitchFamily="18" charset="0"/>
                        </a:rPr>
                        <a:t>NİHAİ DEĞERLENDİRME SONUÇLARI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628624018"/>
                  </a:ext>
                </a:extLst>
              </a:tr>
              <a:tr h="197199">
                <a:tc gridSpan="2">
                  <a:txBody>
                    <a:bodyPr/>
                    <a:lstStyle/>
                    <a:p>
                      <a:pPr algn="l" fontAlgn="ctr"/>
                      <a:r>
                        <a:rPr lang="tr-TR" sz="900" b="1" i="0" u="none" strike="noStrike">
                          <a:solidFill>
                            <a:srgbClr val="000000"/>
                          </a:solidFill>
                          <a:effectLst/>
                          <a:latin typeface="Times New Roman" panose="02020603050405020304" pitchFamily="18" charset="0"/>
                        </a:rPr>
                        <a:t>KADRO BİRİMİ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3">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97130883"/>
                  </a:ext>
                </a:extLst>
              </a:tr>
              <a:tr h="197199">
                <a:tc gridSpan="2">
                  <a:txBody>
                    <a:bodyPr/>
                    <a:lstStyle/>
                    <a:p>
                      <a:pPr algn="l" fontAlgn="ctr"/>
                      <a:r>
                        <a:rPr lang="tr-TR" sz="900" b="1" i="0" u="none" strike="noStrike">
                          <a:solidFill>
                            <a:srgbClr val="000000"/>
                          </a:solidFill>
                          <a:effectLst/>
                          <a:latin typeface="Times New Roman" panose="02020603050405020304" pitchFamily="18" charset="0"/>
                        </a:rPr>
                        <a:t>BÖLÜMÜ</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3">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146456075"/>
                  </a:ext>
                </a:extLst>
              </a:tr>
              <a:tr h="197199">
                <a:tc gridSpan="2">
                  <a:txBody>
                    <a:bodyPr/>
                    <a:lstStyle/>
                    <a:p>
                      <a:pPr algn="l" fontAlgn="ctr"/>
                      <a:r>
                        <a:rPr lang="tr-TR" sz="900" b="1" i="0" u="none" strike="noStrike">
                          <a:solidFill>
                            <a:srgbClr val="000000"/>
                          </a:solidFill>
                          <a:effectLst/>
                          <a:latin typeface="Times New Roman" panose="02020603050405020304" pitchFamily="18" charset="0"/>
                        </a:rPr>
                        <a:t>ANABİLİM DALI / PROGRAMI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3">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103534908"/>
                  </a:ext>
                </a:extLst>
              </a:tr>
              <a:tr h="197199">
                <a:tc gridSpan="2">
                  <a:txBody>
                    <a:bodyPr/>
                    <a:lstStyle/>
                    <a:p>
                      <a:pPr algn="l" fontAlgn="ctr"/>
                      <a:r>
                        <a:rPr lang="tr-TR" sz="900" b="1" i="0" u="none" strike="noStrike">
                          <a:solidFill>
                            <a:srgbClr val="000000"/>
                          </a:solidFill>
                          <a:effectLst/>
                          <a:latin typeface="Times New Roman" panose="02020603050405020304" pitchFamily="18" charset="0"/>
                        </a:rPr>
                        <a:t>KADRO UNVANI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3">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884470385"/>
                  </a:ext>
                </a:extLst>
              </a:tr>
              <a:tr h="197199">
                <a:tc gridSpan="2">
                  <a:txBody>
                    <a:bodyPr/>
                    <a:lstStyle/>
                    <a:p>
                      <a:pPr algn="l" fontAlgn="ctr"/>
                      <a:r>
                        <a:rPr lang="tr-TR" sz="900" b="1" i="0" u="none" strike="noStrike">
                          <a:solidFill>
                            <a:srgbClr val="000000"/>
                          </a:solidFill>
                          <a:effectLst/>
                          <a:latin typeface="Times New Roman" panose="02020603050405020304" pitchFamily="18" charset="0"/>
                        </a:rPr>
                        <a:t>KADRO DERECESİ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3">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241167734"/>
                  </a:ext>
                </a:extLst>
              </a:tr>
              <a:tr h="197199">
                <a:tc gridSpan="2">
                  <a:txBody>
                    <a:bodyPr/>
                    <a:lstStyle/>
                    <a:p>
                      <a:pPr algn="l" fontAlgn="ctr"/>
                      <a:r>
                        <a:rPr lang="tr-TR" sz="900" b="1" i="0" u="none" strike="noStrike">
                          <a:solidFill>
                            <a:srgbClr val="000000"/>
                          </a:solidFill>
                          <a:effectLst/>
                          <a:latin typeface="Times New Roman" panose="02020603050405020304" pitchFamily="18" charset="0"/>
                        </a:rPr>
                        <a:t>İLAN NO</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3">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894507077"/>
                  </a:ext>
                </a:extLst>
              </a:tr>
              <a:tr h="197199">
                <a:tc gridSpan="2">
                  <a:txBody>
                    <a:bodyPr/>
                    <a:lstStyle/>
                    <a:p>
                      <a:pPr algn="l" fontAlgn="ctr"/>
                      <a:r>
                        <a:rPr lang="tr-TR" sz="900" b="1" i="0" u="none" strike="noStrike">
                          <a:solidFill>
                            <a:srgbClr val="000000"/>
                          </a:solidFill>
                          <a:effectLst/>
                          <a:latin typeface="Times New Roman" panose="02020603050405020304" pitchFamily="18" charset="0"/>
                        </a:rPr>
                        <a:t>KADRO ADEDİ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3">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033894855"/>
                  </a:ext>
                </a:extLst>
              </a:tr>
              <a:tr h="197199">
                <a:tc gridSpan="2">
                  <a:txBody>
                    <a:bodyPr/>
                    <a:lstStyle/>
                    <a:p>
                      <a:pPr algn="l" fontAlgn="ctr"/>
                      <a:r>
                        <a:rPr lang="tr-TR" sz="900" b="1" i="0" u="none" strike="noStrike">
                          <a:solidFill>
                            <a:srgbClr val="000000"/>
                          </a:solidFill>
                          <a:effectLst/>
                          <a:latin typeface="Times New Roman" panose="02020603050405020304" pitchFamily="18" charset="0"/>
                        </a:rPr>
                        <a:t>ÖZEL ŞARTLAR</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3">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4189217203"/>
                  </a:ext>
                </a:extLst>
              </a:tr>
              <a:tr h="670479">
                <a:tc>
                  <a:txBody>
                    <a:bodyPr/>
                    <a:lstStyle/>
                    <a:p>
                      <a:pPr algn="ctr" fontAlgn="ctr"/>
                      <a:r>
                        <a:rPr lang="tr-TR" sz="900" b="1" i="0" u="none" strike="noStrike">
                          <a:solidFill>
                            <a:srgbClr val="000000"/>
                          </a:solidFill>
                          <a:effectLst/>
                          <a:latin typeface="Calibri" panose="020F0502020204030204" pitchFamily="34" charset="0"/>
                        </a:rPr>
                        <a:t>SIRA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NO</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1" i="0" u="none" strike="noStrike">
                          <a:solidFill>
                            <a:srgbClr val="000000"/>
                          </a:solidFill>
                          <a:effectLst/>
                          <a:latin typeface="Calibri" panose="020F0502020204030204" pitchFamily="34" charset="0"/>
                        </a:rPr>
                        <a:t>ADI SOYADI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1" i="0" u="none" strike="noStrike">
                          <a:solidFill>
                            <a:srgbClr val="000000"/>
                          </a:solidFill>
                          <a:effectLst/>
                          <a:latin typeface="Calibri" panose="020F0502020204030204" pitchFamily="34" charset="0"/>
                        </a:rPr>
                        <a:t>BAŞVURULAN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UNVAN</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ALES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PUANI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LİSANS MEZUNİYET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NOTU</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YABANCI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DİL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PUANI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GİRİŞ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SINAVI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NOTU</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ALES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%30</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LİSANS MEZUNİYET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NOTU %10</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YABANCI DİL %30</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GİRİŞ SINAVI NOTU %30</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TOPLAM PUAN</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DEĞERLENDİRME SONUCU</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T.C. KİMLİK NO</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BABA ADI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8695428"/>
                  </a:ext>
                </a:extLst>
              </a:tr>
              <a:tr h="197199">
                <a:tc>
                  <a:txBody>
                    <a:bodyPr/>
                    <a:lstStyle/>
                    <a:p>
                      <a:pPr algn="ctr" fontAlgn="ctr"/>
                      <a:r>
                        <a:rPr lang="tr-TR" sz="900" b="1" i="0" u="none" strike="noStrike">
                          <a:solidFill>
                            <a:srgbClr val="000000"/>
                          </a:solidFill>
                          <a:effectLst/>
                          <a:latin typeface="Calibri" panose="020F0502020204030204" pitchFamily="34" charset="0"/>
                        </a:rPr>
                        <a:t>1</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1" i="0" u="none" strike="noStrike">
                          <a:solidFill>
                            <a:srgbClr val="000000"/>
                          </a:solidFill>
                          <a:effectLst/>
                          <a:latin typeface="Calibri" panose="020F0502020204030204" pitchFamily="34" charset="0"/>
                        </a:rPr>
                        <a:t> </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 </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 </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 </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0,00</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0,00</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900" b="1" i="0" u="none" strike="noStrike">
                          <a:solidFill>
                            <a:srgbClr val="000000"/>
                          </a:solidFill>
                          <a:effectLst/>
                          <a:latin typeface="Calibri" panose="020F0502020204030204" pitchFamily="34" charset="0"/>
                        </a:rPr>
                        <a:t>0,00</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900" b="1" i="0" u="none" strike="noStrike">
                          <a:solidFill>
                            <a:srgbClr val="000000"/>
                          </a:solidFill>
                          <a:effectLst/>
                          <a:latin typeface="Calibri" panose="020F0502020204030204" pitchFamily="34" charset="0"/>
                        </a:rPr>
                        <a:t>0,00</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900" b="1" i="0" u="none" strike="noStrike">
                          <a:solidFill>
                            <a:srgbClr val="000000"/>
                          </a:solidFill>
                          <a:effectLst/>
                          <a:latin typeface="Calibri" panose="020F0502020204030204" pitchFamily="34" charset="0"/>
                        </a:rPr>
                        <a:t>0,00</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900" b="0"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1546040"/>
                  </a:ext>
                </a:extLst>
              </a:tr>
              <a:tr h="197199">
                <a:tc gridSpan="15">
                  <a:txBody>
                    <a:bodyPr/>
                    <a:lstStyle/>
                    <a:p>
                      <a:pPr algn="l" fontAlgn="ctr"/>
                      <a:r>
                        <a:rPr lang="tr-TR" sz="900" b="1" i="0" u="none" strike="noStrike" dirty="0">
                          <a:solidFill>
                            <a:srgbClr val="000000"/>
                          </a:solidFill>
                          <a:effectLst/>
                          <a:latin typeface="Times New Roman" panose="02020603050405020304" pitchFamily="18" charset="0"/>
                        </a:rPr>
                        <a:t>Not: Lisans Mezuniyet Notunu 4’lük sistemden 100’lük not sistemine çevirmede YÖK’ün not sistemi kullanılmıştır.</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834246355"/>
                  </a:ext>
                </a:extLst>
              </a:tr>
            </a:tbl>
          </a:graphicData>
        </a:graphic>
      </p:graphicFrame>
    </p:spTree>
    <p:extLst>
      <p:ext uri="{BB962C8B-B14F-4D97-AF65-F5344CB8AC3E}">
        <p14:creationId xmlns:p14="http://schemas.microsoft.com/office/powerpoint/2010/main" val="16892366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2" y="208865"/>
            <a:ext cx="12191996" cy="461665"/>
          </a:xfrm>
          <a:prstGeom prst="rect">
            <a:avLst/>
          </a:prstGeom>
        </p:spPr>
        <p:txBody>
          <a:bodyPr wrap="square">
            <a:spAutoFit/>
          </a:bodyPr>
          <a:lstStyle/>
          <a:p>
            <a:pPr algn="ctr"/>
            <a:r>
              <a:rPr lang="tr-TR" sz="2400" b="1" dirty="0">
                <a:effectLst/>
                <a:latin typeface="Calibri" panose="020F0502020204030204" pitchFamily="34" charset="0"/>
                <a:ea typeface="Calibri" panose="020F0502020204030204" pitchFamily="34" charset="0"/>
                <a:cs typeface="Times New Roman" panose="02020603050405020304" pitchFamily="18" charset="0"/>
              </a:rPr>
              <a:t>Öğretim Görevlisi/Araştırma Görevlisi Atama İşlemleri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3"/>
          <p:cNvSpPr txBox="1">
            <a:spLocks noChangeArrowheads="1"/>
          </p:cNvSpPr>
          <p:nvPr/>
        </p:nvSpPr>
        <p:spPr bwMode="auto">
          <a:xfrm>
            <a:off x="119260" y="1054342"/>
            <a:ext cx="11953472" cy="4286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b="1" dirty="0"/>
              <a:t>Nihai Değerlendirme</a:t>
            </a:r>
          </a:p>
          <a:p>
            <a:pPr algn="just"/>
            <a:r>
              <a:rPr lang="tr-TR" dirty="0"/>
              <a:t>Araştırma görevlisi ve diğer öğretim görevlisi kadrolarında ALES puanının %30’unu, lisans mezuniyet notunun %30’unu, yabancı dil puanının %10’unu ve giriş sınavı notunun %30’unu hesaplayarak ilan edilen kadro sayısı kadar adayı başarı sırasına göre belirler. </a:t>
            </a:r>
          </a:p>
          <a:p>
            <a:pPr algn="just"/>
            <a:endParaRPr lang="tr-TR" dirty="0"/>
          </a:p>
        </p:txBody>
      </p:sp>
      <p:graphicFrame>
        <p:nvGraphicFramePr>
          <p:cNvPr id="2" name="Tablo 1">
            <a:extLst>
              <a:ext uri="{FF2B5EF4-FFF2-40B4-BE49-F238E27FC236}">
                <a16:creationId xmlns:a16="http://schemas.microsoft.com/office/drawing/2014/main" id="{295D27BB-8BED-5583-68A1-8CC564E10FF5}"/>
              </a:ext>
            </a:extLst>
          </p:cNvPr>
          <p:cNvGraphicFramePr>
            <a:graphicFrameLocks noGrp="1"/>
          </p:cNvGraphicFramePr>
          <p:nvPr>
            <p:extLst>
              <p:ext uri="{D42A27DB-BD31-4B8C-83A1-F6EECF244321}">
                <p14:modId xmlns:p14="http://schemas.microsoft.com/office/powerpoint/2010/main" val="161888413"/>
              </p:ext>
            </p:extLst>
          </p:nvPr>
        </p:nvGraphicFramePr>
        <p:xfrm>
          <a:off x="231448" y="2305381"/>
          <a:ext cx="11647207" cy="3317752"/>
        </p:xfrm>
        <a:graphic>
          <a:graphicData uri="http://schemas.openxmlformats.org/drawingml/2006/table">
            <a:tbl>
              <a:tblPr/>
              <a:tblGrid>
                <a:gridCol w="401845">
                  <a:extLst>
                    <a:ext uri="{9D8B030D-6E8A-4147-A177-3AD203B41FA5}">
                      <a16:colId xmlns:a16="http://schemas.microsoft.com/office/drawing/2014/main" val="1800337805"/>
                    </a:ext>
                  </a:extLst>
                </a:gridCol>
                <a:gridCol w="1594820">
                  <a:extLst>
                    <a:ext uri="{9D8B030D-6E8A-4147-A177-3AD203B41FA5}">
                      <a16:colId xmlns:a16="http://schemas.microsoft.com/office/drawing/2014/main" val="3311000528"/>
                    </a:ext>
                  </a:extLst>
                </a:gridCol>
                <a:gridCol w="1293435">
                  <a:extLst>
                    <a:ext uri="{9D8B030D-6E8A-4147-A177-3AD203B41FA5}">
                      <a16:colId xmlns:a16="http://schemas.microsoft.com/office/drawing/2014/main" val="1004362807"/>
                    </a:ext>
                  </a:extLst>
                </a:gridCol>
                <a:gridCol w="593349">
                  <a:extLst>
                    <a:ext uri="{9D8B030D-6E8A-4147-A177-3AD203B41FA5}">
                      <a16:colId xmlns:a16="http://schemas.microsoft.com/office/drawing/2014/main" val="1867708214"/>
                    </a:ext>
                  </a:extLst>
                </a:gridCol>
                <a:gridCol w="753459">
                  <a:extLst>
                    <a:ext uri="{9D8B030D-6E8A-4147-A177-3AD203B41FA5}">
                      <a16:colId xmlns:a16="http://schemas.microsoft.com/office/drawing/2014/main" val="1732473767"/>
                    </a:ext>
                  </a:extLst>
                </a:gridCol>
                <a:gridCol w="631021">
                  <a:extLst>
                    <a:ext uri="{9D8B030D-6E8A-4147-A177-3AD203B41FA5}">
                      <a16:colId xmlns:a16="http://schemas.microsoft.com/office/drawing/2014/main" val="3264312503"/>
                    </a:ext>
                  </a:extLst>
                </a:gridCol>
                <a:gridCol w="518002">
                  <a:extLst>
                    <a:ext uri="{9D8B030D-6E8A-4147-A177-3AD203B41FA5}">
                      <a16:colId xmlns:a16="http://schemas.microsoft.com/office/drawing/2014/main" val="3377274714"/>
                    </a:ext>
                  </a:extLst>
                </a:gridCol>
                <a:gridCol w="414402">
                  <a:extLst>
                    <a:ext uri="{9D8B030D-6E8A-4147-A177-3AD203B41FA5}">
                      <a16:colId xmlns:a16="http://schemas.microsoft.com/office/drawing/2014/main" val="545324675"/>
                    </a:ext>
                  </a:extLst>
                </a:gridCol>
                <a:gridCol w="753459">
                  <a:extLst>
                    <a:ext uri="{9D8B030D-6E8A-4147-A177-3AD203B41FA5}">
                      <a16:colId xmlns:a16="http://schemas.microsoft.com/office/drawing/2014/main" val="2835689843"/>
                    </a:ext>
                  </a:extLst>
                </a:gridCol>
                <a:gridCol w="668693">
                  <a:extLst>
                    <a:ext uri="{9D8B030D-6E8A-4147-A177-3AD203B41FA5}">
                      <a16:colId xmlns:a16="http://schemas.microsoft.com/office/drawing/2014/main" val="1212237119"/>
                    </a:ext>
                  </a:extLst>
                </a:gridCol>
                <a:gridCol w="477190">
                  <a:extLst>
                    <a:ext uri="{9D8B030D-6E8A-4147-A177-3AD203B41FA5}">
                      <a16:colId xmlns:a16="http://schemas.microsoft.com/office/drawing/2014/main" val="1516331851"/>
                    </a:ext>
                  </a:extLst>
                </a:gridCol>
                <a:gridCol w="565094">
                  <a:extLst>
                    <a:ext uri="{9D8B030D-6E8A-4147-A177-3AD203B41FA5}">
                      <a16:colId xmlns:a16="http://schemas.microsoft.com/office/drawing/2014/main" val="2279443183"/>
                    </a:ext>
                  </a:extLst>
                </a:gridCol>
                <a:gridCol w="1422152">
                  <a:extLst>
                    <a:ext uri="{9D8B030D-6E8A-4147-A177-3AD203B41FA5}">
                      <a16:colId xmlns:a16="http://schemas.microsoft.com/office/drawing/2014/main" val="148752150"/>
                    </a:ext>
                  </a:extLst>
                </a:gridCol>
                <a:gridCol w="932404">
                  <a:extLst>
                    <a:ext uri="{9D8B030D-6E8A-4147-A177-3AD203B41FA5}">
                      <a16:colId xmlns:a16="http://schemas.microsoft.com/office/drawing/2014/main" val="742257985"/>
                    </a:ext>
                  </a:extLst>
                </a:gridCol>
                <a:gridCol w="627882">
                  <a:extLst>
                    <a:ext uri="{9D8B030D-6E8A-4147-A177-3AD203B41FA5}">
                      <a16:colId xmlns:a16="http://schemas.microsoft.com/office/drawing/2014/main" val="1381147459"/>
                    </a:ext>
                  </a:extLst>
                </a:gridCol>
              </a:tblGrid>
              <a:tr h="590275">
                <a:tc gridSpan="15">
                  <a:txBody>
                    <a:bodyPr/>
                    <a:lstStyle/>
                    <a:p>
                      <a:pPr algn="ctr" fontAlgn="ctr"/>
                      <a:r>
                        <a:rPr lang="tr-TR" sz="900" b="1" i="0" u="none" strike="noStrike">
                          <a:solidFill>
                            <a:srgbClr val="000000"/>
                          </a:solidFill>
                          <a:effectLst/>
                          <a:latin typeface="Times New Roman" panose="02020603050405020304" pitchFamily="18" charset="0"/>
                        </a:rPr>
                        <a:t>İZMİR BAKIRÇAY ÜNİVERSİTESİ</a:t>
                      </a:r>
                      <a:br>
                        <a:rPr lang="tr-TR" sz="900" b="1" i="0" u="none" strike="noStrike">
                          <a:solidFill>
                            <a:srgbClr val="000000"/>
                          </a:solidFill>
                          <a:effectLst/>
                          <a:latin typeface="Times New Roman" panose="02020603050405020304" pitchFamily="18" charset="0"/>
                        </a:rPr>
                      </a:br>
                      <a:r>
                        <a:rPr lang="tr-TR" sz="900" b="1" i="0" u="none" strike="noStrike">
                          <a:solidFill>
                            <a:srgbClr val="000000"/>
                          </a:solidFill>
                          <a:effectLst/>
                          <a:latin typeface="Times New Roman" panose="02020603050405020304" pitchFamily="18" charset="0"/>
                        </a:rPr>
                        <a:t>NİHAİ DEĞERLENDİRME SONUÇLARI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712585617"/>
                  </a:ext>
                </a:extLst>
              </a:tr>
              <a:tr h="203543">
                <a:tc gridSpan="2">
                  <a:txBody>
                    <a:bodyPr/>
                    <a:lstStyle/>
                    <a:p>
                      <a:pPr algn="l" fontAlgn="ctr"/>
                      <a:r>
                        <a:rPr lang="tr-TR" sz="900" b="1" i="0" u="none" strike="noStrike">
                          <a:solidFill>
                            <a:srgbClr val="000000"/>
                          </a:solidFill>
                          <a:effectLst/>
                          <a:latin typeface="Times New Roman" panose="02020603050405020304" pitchFamily="18" charset="0"/>
                        </a:rPr>
                        <a:t>KADRO BİRİMİ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3">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691944551"/>
                  </a:ext>
                </a:extLst>
              </a:tr>
              <a:tr h="203543">
                <a:tc gridSpan="2">
                  <a:txBody>
                    <a:bodyPr/>
                    <a:lstStyle/>
                    <a:p>
                      <a:pPr algn="l" fontAlgn="ctr"/>
                      <a:r>
                        <a:rPr lang="tr-TR" sz="900" b="1" i="0" u="none" strike="noStrike">
                          <a:solidFill>
                            <a:srgbClr val="000000"/>
                          </a:solidFill>
                          <a:effectLst/>
                          <a:latin typeface="Times New Roman" panose="02020603050405020304" pitchFamily="18" charset="0"/>
                        </a:rPr>
                        <a:t>BÖLÜMÜ</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3">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313450877"/>
                  </a:ext>
                </a:extLst>
              </a:tr>
              <a:tr h="203543">
                <a:tc gridSpan="2">
                  <a:txBody>
                    <a:bodyPr/>
                    <a:lstStyle/>
                    <a:p>
                      <a:pPr algn="l" fontAlgn="ctr"/>
                      <a:r>
                        <a:rPr lang="tr-TR" sz="900" b="1" i="0" u="none" strike="noStrike">
                          <a:solidFill>
                            <a:srgbClr val="000000"/>
                          </a:solidFill>
                          <a:effectLst/>
                          <a:latin typeface="Times New Roman" panose="02020603050405020304" pitchFamily="18" charset="0"/>
                        </a:rPr>
                        <a:t>ANABİLİM DALI / PROGRAMI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3">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544336188"/>
                  </a:ext>
                </a:extLst>
              </a:tr>
              <a:tr h="203543">
                <a:tc gridSpan="2">
                  <a:txBody>
                    <a:bodyPr/>
                    <a:lstStyle/>
                    <a:p>
                      <a:pPr algn="l" fontAlgn="ctr"/>
                      <a:r>
                        <a:rPr lang="tr-TR" sz="900" b="1" i="0" u="none" strike="noStrike">
                          <a:solidFill>
                            <a:srgbClr val="000000"/>
                          </a:solidFill>
                          <a:effectLst/>
                          <a:latin typeface="Times New Roman" panose="02020603050405020304" pitchFamily="18" charset="0"/>
                        </a:rPr>
                        <a:t>KADRO UNVANI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3">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414652885"/>
                  </a:ext>
                </a:extLst>
              </a:tr>
              <a:tr h="203543">
                <a:tc gridSpan="2">
                  <a:txBody>
                    <a:bodyPr/>
                    <a:lstStyle/>
                    <a:p>
                      <a:pPr algn="l" fontAlgn="ctr"/>
                      <a:r>
                        <a:rPr lang="tr-TR" sz="900" b="1" i="0" u="none" strike="noStrike">
                          <a:solidFill>
                            <a:srgbClr val="000000"/>
                          </a:solidFill>
                          <a:effectLst/>
                          <a:latin typeface="Times New Roman" panose="02020603050405020304" pitchFamily="18" charset="0"/>
                        </a:rPr>
                        <a:t>KADRO DERECESİ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3">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785406225"/>
                  </a:ext>
                </a:extLst>
              </a:tr>
              <a:tr h="203543">
                <a:tc gridSpan="2">
                  <a:txBody>
                    <a:bodyPr/>
                    <a:lstStyle/>
                    <a:p>
                      <a:pPr algn="l" fontAlgn="ctr"/>
                      <a:r>
                        <a:rPr lang="tr-TR" sz="900" b="1" i="0" u="none" strike="noStrike">
                          <a:solidFill>
                            <a:srgbClr val="000000"/>
                          </a:solidFill>
                          <a:effectLst/>
                          <a:latin typeface="Times New Roman" panose="02020603050405020304" pitchFamily="18" charset="0"/>
                        </a:rPr>
                        <a:t>İLAN NO</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3">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343518260"/>
                  </a:ext>
                </a:extLst>
              </a:tr>
              <a:tr h="203543">
                <a:tc gridSpan="2">
                  <a:txBody>
                    <a:bodyPr/>
                    <a:lstStyle/>
                    <a:p>
                      <a:pPr algn="l" fontAlgn="ctr"/>
                      <a:r>
                        <a:rPr lang="tr-TR" sz="900" b="1" i="0" u="none" strike="noStrike">
                          <a:solidFill>
                            <a:srgbClr val="000000"/>
                          </a:solidFill>
                          <a:effectLst/>
                          <a:latin typeface="Times New Roman" panose="02020603050405020304" pitchFamily="18" charset="0"/>
                        </a:rPr>
                        <a:t>KADRO ADEDİ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3">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958076989"/>
                  </a:ext>
                </a:extLst>
              </a:tr>
              <a:tr h="203543">
                <a:tc gridSpan="2">
                  <a:txBody>
                    <a:bodyPr/>
                    <a:lstStyle/>
                    <a:p>
                      <a:pPr algn="l" fontAlgn="ctr"/>
                      <a:r>
                        <a:rPr lang="tr-TR" sz="900" b="1" i="0" u="none" strike="noStrike">
                          <a:solidFill>
                            <a:srgbClr val="000000"/>
                          </a:solidFill>
                          <a:effectLst/>
                          <a:latin typeface="Times New Roman" panose="02020603050405020304" pitchFamily="18" charset="0"/>
                        </a:rPr>
                        <a:t>ÖZEL ŞARTLAR</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3">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547356078"/>
                  </a:ext>
                </a:extLst>
              </a:tr>
              <a:tr h="692047">
                <a:tc>
                  <a:txBody>
                    <a:bodyPr/>
                    <a:lstStyle/>
                    <a:p>
                      <a:pPr algn="ctr" fontAlgn="ctr"/>
                      <a:r>
                        <a:rPr lang="tr-TR" sz="900" b="1" i="0" u="none" strike="noStrike">
                          <a:solidFill>
                            <a:srgbClr val="000000"/>
                          </a:solidFill>
                          <a:effectLst/>
                          <a:latin typeface="Calibri" panose="020F0502020204030204" pitchFamily="34" charset="0"/>
                        </a:rPr>
                        <a:t>SIRA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NO</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1" i="0" u="none" strike="noStrike">
                          <a:solidFill>
                            <a:srgbClr val="000000"/>
                          </a:solidFill>
                          <a:effectLst/>
                          <a:latin typeface="Calibri" panose="020F0502020204030204" pitchFamily="34" charset="0"/>
                        </a:rPr>
                        <a:t>ADI SOYADI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1" i="0" u="none" strike="noStrike">
                          <a:solidFill>
                            <a:srgbClr val="000000"/>
                          </a:solidFill>
                          <a:effectLst/>
                          <a:latin typeface="Calibri" panose="020F0502020204030204" pitchFamily="34" charset="0"/>
                        </a:rPr>
                        <a:t>BAŞVURULAN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UNVAN</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ALES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PUANI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LİSANS MEZUNİYET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NOTU</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YABANCI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DİL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PUANI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GİRİŞ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SINAVI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NOTU</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ALES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%30</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LİSANS MEZUNİYET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NOTU %30</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YABANCI DİL %10</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GİRİŞ SINAVI NOTU %30</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TOPLAM PUAN</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DEĞERLENDİRME SONUCU</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T.C. KİMLİK NO</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BABA ADI</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4460838"/>
                  </a:ext>
                </a:extLst>
              </a:tr>
              <a:tr h="203543">
                <a:tc>
                  <a:txBody>
                    <a:bodyPr/>
                    <a:lstStyle/>
                    <a:p>
                      <a:pPr algn="ctr" fontAlgn="ctr"/>
                      <a:r>
                        <a:rPr lang="tr-TR" sz="900" b="1" i="0" u="none" strike="noStrike">
                          <a:solidFill>
                            <a:srgbClr val="000000"/>
                          </a:solidFill>
                          <a:effectLst/>
                          <a:latin typeface="Calibri" panose="020F0502020204030204" pitchFamily="34" charset="0"/>
                        </a:rPr>
                        <a:t>1</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1" i="0" u="none" strike="noStrike">
                          <a:solidFill>
                            <a:srgbClr val="000000"/>
                          </a:solidFill>
                          <a:effectLst/>
                          <a:latin typeface="Calibri" panose="020F0502020204030204" pitchFamily="34" charset="0"/>
                        </a:rPr>
                        <a:t> </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 </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 </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 </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0,00</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0,00</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900" b="1" i="0" u="none" strike="noStrike">
                          <a:solidFill>
                            <a:srgbClr val="000000"/>
                          </a:solidFill>
                          <a:effectLst/>
                          <a:latin typeface="Calibri" panose="020F0502020204030204" pitchFamily="34" charset="0"/>
                        </a:rPr>
                        <a:t>0,00</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900" b="1" i="0" u="none" strike="noStrike">
                          <a:solidFill>
                            <a:srgbClr val="000000"/>
                          </a:solidFill>
                          <a:effectLst/>
                          <a:latin typeface="Calibri" panose="020F0502020204030204" pitchFamily="34" charset="0"/>
                        </a:rPr>
                        <a:t>0,00</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900" b="1" i="0" u="none" strike="noStrike">
                          <a:solidFill>
                            <a:srgbClr val="000000"/>
                          </a:solidFill>
                          <a:effectLst/>
                          <a:latin typeface="Calibri" panose="020F0502020204030204" pitchFamily="34" charset="0"/>
                        </a:rPr>
                        <a:t>0,00</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900" b="1"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900" b="0" i="0" u="none" strike="noStrike">
                          <a:solidFill>
                            <a:srgbClr val="000000"/>
                          </a:solidFill>
                          <a:effectLst/>
                          <a:latin typeface="Calibri" panose="020F0502020204030204" pitchFamily="34" charset="0"/>
                        </a:rPr>
                        <a:t> </a:t>
                      </a:r>
                    </a:p>
                  </a:txBody>
                  <a:tcPr marL="8517" marR="8517" marT="85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7240102"/>
                  </a:ext>
                </a:extLst>
              </a:tr>
              <a:tr h="203543">
                <a:tc gridSpan="15">
                  <a:txBody>
                    <a:bodyPr/>
                    <a:lstStyle/>
                    <a:p>
                      <a:pPr algn="l" fontAlgn="ctr"/>
                      <a:r>
                        <a:rPr lang="tr-TR" sz="900" b="1" i="0" u="none" strike="noStrike" dirty="0">
                          <a:solidFill>
                            <a:srgbClr val="000000"/>
                          </a:solidFill>
                          <a:effectLst/>
                          <a:latin typeface="Times New Roman" panose="02020603050405020304" pitchFamily="18" charset="0"/>
                        </a:rPr>
                        <a:t>Not: Lisans Mezuniyet Notunu 4’lük sistemden 100’lük not sistemine çevirmede YÖK’ün not sistemi kullanılmıştır.</a:t>
                      </a:r>
                    </a:p>
                  </a:txBody>
                  <a:tcPr marL="8517" marR="8517" marT="851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3717192742"/>
                  </a:ext>
                </a:extLst>
              </a:tr>
            </a:tbl>
          </a:graphicData>
        </a:graphic>
      </p:graphicFrame>
    </p:spTree>
    <p:extLst>
      <p:ext uri="{BB962C8B-B14F-4D97-AF65-F5344CB8AC3E}">
        <p14:creationId xmlns:p14="http://schemas.microsoft.com/office/powerpoint/2010/main" val="12999376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2" y="208865"/>
            <a:ext cx="12191996" cy="461665"/>
          </a:xfrm>
          <a:prstGeom prst="rect">
            <a:avLst/>
          </a:prstGeom>
        </p:spPr>
        <p:txBody>
          <a:bodyPr wrap="square">
            <a:spAutoFit/>
          </a:bodyPr>
          <a:lstStyle/>
          <a:p>
            <a:pPr algn="ctr"/>
            <a:r>
              <a:rPr lang="tr-TR" sz="2400" b="1" dirty="0">
                <a:effectLst/>
                <a:latin typeface="Calibri" panose="020F0502020204030204" pitchFamily="34" charset="0"/>
                <a:ea typeface="Calibri" panose="020F0502020204030204" pitchFamily="34" charset="0"/>
                <a:cs typeface="Times New Roman" panose="02020603050405020304" pitchFamily="18" charset="0"/>
              </a:rPr>
              <a:t>Öğretim Görevlisi/Araştırma Görevlisi Atama İşlemleri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4" name="Rectangle 3"/>
          <p:cNvSpPr txBox="1">
            <a:spLocks noChangeArrowheads="1"/>
          </p:cNvSpPr>
          <p:nvPr/>
        </p:nvSpPr>
        <p:spPr bwMode="auto">
          <a:xfrm>
            <a:off x="238522" y="985975"/>
            <a:ext cx="11953472" cy="4286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b="1" dirty="0"/>
              <a:t>Nihai Değerlendirme</a:t>
            </a:r>
          </a:p>
          <a:p>
            <a:pPr algn="just"/>
            <a:r>
              <a:rPr lang="tr-TR" dirty="0"/>
              <a:t>Meslek yüksekokullarında ise ALES notunun %35’ini, lisans mezuniyet notunun %30’unu ve giriş sınavı notunun %35’ini hesaplayarak ilan edilen kadro sayısı kadar adayı başarı sırasına göre belirler. Değerlendirme puanı 65 puanın altında olanlar sınavlarda başarısız sayılır. Adayların değerlendirmede dikkate alınan puanları ile lisans mezuniyet notları, kadro ilanında belirtilen internet adresinde ilan edilir.</a:t>
            </a:r>
          </a:p>
          <a:p>
            <a:pPr algn="just"/>
            <a:endParaRPr lang="tr-TR" dirty="0"/>
          </a:p>
          <a:p>
            <a:pPr algn="just"/>
            <a:endParaRPr lang="tr-TR" dirty="0"/>
          </a:p>
        </p:txBody>
      </p:sp>
      <p:graphicFrame>
        <p:nvGraphicFramePr>
          <p:cNvPr id="2" name="Tablo 1">
            <a:extLst>
              <a:ext uri="{FF2B5EF4-FFF2-40B4-BE49-F238E27FC236}">
                <a16:creationId xmlns:a16="http://schemas.microsoft.com/office/drawing/2014/main" id="{FE550046-5249-0891-DA26-3B2BA56BA71C}"/>
              </a:ext>
            </a:extLst>
          </p:cNvPr>
          <p:cNvGraphicFramePr>
            <a:graphicFrameLocks noGrp="1"/>
          </p:cNvGraphicFramePr>
          <p:nvPr>
            <p:extLst>
              <p:ext uri="{D42A27DB-BD31-4B8C-83A1-F6EECF244321}">
                <p14:modId xmlns:p14="http://schemas.microsoft.com/office/powerpoint/2010/main" val="4079198163"/>
              </p:ext>
            </p:extLst>
          </p:nvPr>
        </p:nvGraphicFramePr>
        <p:xfrm>
          <a:off x="351090" y="2431372"/>
          <a:ext cx="11602388" cy="3319952"/>
        </p:xfrm>
        <a:graphic>
          <a:graphicData uri="http://schemas.openxmlformats.org/drawingml/2006/table">
            <a:tbl>
              <a:tblPr/>
              <a:tblGrid>
                <a:gridCol w="497982">
                  <a:extLst>
                    <a:ext uri="{9D8B030D-6E8A-4147-A177-3AD203B41FA5}">
                      <a16:colId xmlns:a16="http://schemas.microsoft.com/office/drawing/2014/main" val="1931227005"/>
                    </a:ext>
                  </a:extLst>
                </a:gridCol>
                <a:gridCol w="1247815">
                  <a:extLst>
                    <a:ext uri="{9D8B030D-6E8A-4147-A177-3AD203B41FA5}">
                      <a16:colId xmlns:a16="http://schemas.microsoft.com/office/drawing/2014/main" val="3285798828"/>
                    </a:ext>
                  </a:extLst>
                </a:gridCol>
                <a:gridCol w="1167680">
                  <a:extLst>
                    <a:ext uri="{9D8B030D-6E8A-4147-A177-3AD203B41FA5}">
                      <a16:colId xmlns:a16="http://schemas.microsoft.com/office/drawing/2014/main" val="447212790"/>
                    </a:ext>
                  </a:extLst>
                </a:gridCol>
                <a:gridCol w="641079">
                  <a:extLst>
                    <a:ext uri="{9D8B030D-6E8A-4147-A177-3AD203B41FA5}">
                      <a16:colId xmlns:a16="http://schemas.microsoft.com/office/drawing/2014/main" val="3527564160"/>
                    </a:ext>
                  </a:extLst>
                </a:gridCol>
                <a:gridCol w="686871">
                  <a:extLst>
                    <a:ext uri="{9D8B030D-6E8A-4147-A177-3AD203B41FA5}">
                      <a16:colId xmlns:a16="http://schemas.microsoft.com/office/drawing/2014/main" val="2569395073"/>
                    </a:ext>
                  </a:extLst>
                </a:gridCol>
                <a:gridCol w="709765">
                  <a:extLst>
                    <a:ext uri="{9D8B030D-6E8A-4147-A177-3AD203B41FA5}">
                      <a16:colId xmlns:a16="http://schemas.microsoft.com/office/drawing/2014/main" val="112279517"/>
                    </a:ext>
                  </a:extLst>
                </a:gridCol>
                <a:gridCol w="549497">
                  <a:extLst>
                    <a:ext uri="{9D8B030D-6E8A-4147-A177-3AD203B41FA5}">
                      <a16:colId xmlns:a16="http://schemas.microsoft.com/office/drawing/2014/main" val="2090933277"/>
                    </a:ext>
                  </a:extLst>
                </a:gridCol>
                <a:gridCol w="686871">
                  <a:extLst>
                    <a:ext uri="{9D8B030D-6E8A-4147-A177-3AD203B41FA5}">
                      <a16:colId xmlns:a16="http://schemas.microsoft.com/office/drawing/2014/main" val="3151719719"/>
                    </a:ext>
                  </a:extLst>
                </a:gridCol>
                <a:gridCol w="709765">
                  <a:extLst>
                    <a:ext uri="{9D8B030D-6E8A-4147-A177-3AD203B41FA5}">
                      <a16:colId xmlns:a16="http://schemas.microsoft.com/office/drawing/2014/main" val="1011071069"/>
                    </a:ext>
                  </a:extLst>
                </a:gridCol>
                <a:gridCol w="515153">
                  <a:extLst>
                    <a:ext uri="{9D8B030D-6E8A-4147-A177-3AD203B41FA5}">
                      <a16:colId xmlns:a16="http://schemas.microsoft.com/office/drawing/2014/main" val="299318910"/>
                    </a:ext>
                  </a:extLst>
                </a:gridCol>
                <a:gridCol w="1674247">
                  <a:extLst>
                    <a:ext uri="{9D8B030D-6E8A-4147-A177-3AD203B41FA5}">
                      <a16:colId xmlns:a16="http://schemas.microsoft.com/office/drawing/2014/main" val="3912688178"/>
                    </a:ext>
                  </a:extLst>
                </a:gridCol>
                <a:gridCol w="1210610">
                  <a:extLst>
                    <a:ext uri="{9D8B030D-6E8A-4147-A177-3AD203B41FA5}">
                      <a16:colId xmlns:a16="http://schemas.microsoft.com/office/drawing/2014/main" val="1444265791"/>
                    </a:ext>
                  </a:extLst>
                </a:gridCol>
                <a:gridCol w="1305053">
                  <a:extLst>
                    <a:ext uri="{9D8B030D-6E8A-4147-A177-3AD203B41FA5}">
                      <a16:colId xmlns:a16="http://schemas.microsoft.com/office/drawing/2014/main" val="437864402"/>
                    </a:ext>
                  </a:extLst>
                </a:gridCol>
              </a:tblGrid>
              <a:tr h="416703">
                <a:tc gridSpan="13">
                  <a:txBody>
                    <a:bodyPr/>
                    <a:lstStyle/>
                    <a:p>
                      <a:pPr algn="ctr" fontAlgn="ctr"/>
                      <a:r>
                        <a:rPr lang="tr-TR" sz="1000" b="1" i="0" u="none" strike="noStrike">
                          <a:solidFill>
                            <a:srgbClr val="000000"/>
                          </a:solidFill>
                          <a:effectLst/>
                          <a:latin typeface="Calibri" panose="020F0502020204030204" pitchFamily="34" charset="0"/>
                        </a:rPr>
                        <a:t>İZMİR BAKIRÇAY ÜNİVERSİTESİ</a:t>
                      </a:r>
                      <a:br>
                        <a:rPr lang="tr-TR" sz="1000" b="1" i="0" u="none" strike="noStrike">
                          <a:solidFill>
                            <a:srgbClr val="000000"/>
                          </a:solidFill>
                          <a:effectLst/>
                          <a:latin typeface="Calibri" panose="020F0502020204030204" pitchFamily="34" charset="0"/>
                        </a:rPr>
                      </a:br>
                      <a:r>
                        <a:rPr lang="tr-TR" sz="1000" b="1" i="0" u="none" strike="noStrike">
                          <a:solidFill>
                            <a:srgbClr val="000000"/>
                          </a:solidFill>
                          <a:effectLst/>
                          <a:latin typeface="Calibri" panose="020F0502020204030204" pitchFamily="34" charset="0"/>
                        </a:rPr>
                        <a:t>NİHAİ DEĞERLENDİRME SONUÇLARI</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664783460"/>
                  </a:ext>
                </a:extLst>
              </a:tr>
              <a:tr h="207375">
                <a:tc gridSpan="2">
                  <a:txBody>
                    <a:bodyPr/>
                    <a:lstStyle/>
                    <a:p>
                      <a:pPr algn="l" fontAlgn="ctr"/>
                      <a:r>
                        <a:rPr lang="tr-TR" sz="800" b="1" i="0" u="none" strike="noStrike">
                          <a:solidFill>
                            <a:srgbClr val="000000"/>
                          </a:solidFill>
                          <a:effectLst/>
                          <a:latin typeface="Times New Roman" panose="02020603050405020304" pitchFamily="18" charset="0"/>
                        </a:rPr>
                        <a:t>KADRO BİRİMİ</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1">
                  <a:txBody>
                    <a:bodyPr/>
                    <a:lstStyle/>
                    <a:p>
                      <a:pPr algn="l" fontAlgn="b"/>
                      <a:r>
                        <a:rPr lang="tr-TR" sz="900" b="1" i="0" u="none" strike="noStrike">
                          <a:solidFill>
                            <a:srgbClr val="000000"/>
                          </a:solidFill>
                          <a:effectLst/>
                          <a:latin typeface="Calibri" panose="020F0502020204030204" pitchFamily="34" charset="0"/>
                        </a:rPr>
                        <a:t> </a:t>
                      </a:r>
                    </a:p>
                  </a:txBody>
                  <a:tcPr marL="7778" marR="7778" marT="77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427495191"/>
                  </a:ext>
                </a:extLst>
              </a:tr>
              <a:tr h="207375">
                <a:tc gridSpan="2">
                  <a:txBody>
                    <a:bodyPr/>
                    <a:lstStyle/>
                    <a:p>
                      <a:pPr algn="l" fontAlgn="ctr"/>
                      <a:r>
                        <a:rPr lang="tr-TR" sz="800" b="1" i="0" u="none" strike="noStrike">
                          <a:solidFill>
                            <a:srgbClr val="000000"/>
                          </a:solidFill>
                          <a:effectLst/>
                          <a:latin typeface="Times New Roman" panose="02020603050405020304" pitchFamily="18" charset="0"/>
                        </a:rPr>
                        <a:t>BÖLÜMÜ</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1">
                  <a:txBody>
                    <a:bodyPr/>
                    <a:lstStyle/>
                    <a:p>
                      <a:pPr algn="l" fontAlgn="b"/>
                      <a:r>
                        <a:rPr lang="tr-TR" sz="900" b="1" i="0" u="none" strike="noStrike">
                          <a:solidFill>
                            <a:srgbClr val="000000"/>
                          </a:solidFill>
                          <a:effectLst/>
                          <a:latin typeface="Calibri" panose="020F0502020204030204" pitchFamily="34" charset="0"/>
                        </a:rPr>
                        <a:t> </a:t>
                      </a:r>
                    </a:p>
                  </a:txBody>
                  <a:tcPr marL="7778" marR="7778" marT="77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554999858"/>
                  </a:ext>
                </a:extLst>
              </a:tr>
              <a:tr h="207375">
                <a:tc gridSpan="2">
                  <a:txBody>
                    <a:bodyPr/>
                    <a:lstStyle/>
                    <a:p>
                      <a:pPr algn="l" fontAlgn="ctr"/>
                      <a:r>
                        <a:rPr lang="tr-TR" sz="800" b="1" i="0" u="none" strike="noStrike">
                          <a:solidFill>
                            <a:srgbClr val="000000"/>
                          </a:solidFill>
                          <a:effectLst/>
                          <a:latin typeface="Times New Roman" panose="02020603050405020304" pitchFamily="18" charset="0"/>
                        </a:rPr>
                        <a:t>ANABİLİM DALI / PROGRAMI</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1">
                  <a:txBody>
                    <a:bodyPr/>
                    <a:lstStyle/>
                    <a:p>
                      <a:pPr algn="l" fontAlgn="b"/>
                      <a:r>
                        <a:rPr lang="tr-TR" sz="900" b="1" i="0" u="none" strike="noStrike">
                          <a:solidFill>
                            <a:srgbClr val="000000"/>
                          </a:solidFill>
                          <a:effectLst/>
                          <a:latin typeface="Calibri" panose="020F0502020204030204" pitchFamily="34" charset="0"/>
                        </a:rPr>
                        <a:t> </a:t>
                      </a:r>
                    </a:p>
                  </a:txBody>
                  <a:tcPr marL="7778" marR="7778" marT="77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340180773"/>
                  </a:ext>
                </a:extLst>
              </a:tr>
              <a:tr h="207375">
                <a:tc gridSpan="2">
                  <a:txBody>
                    <a:bodyPr/>
                    <a:lstStyle/>
                    <a:p>
                      <a:pPr algn="l" fontAlgn="ctr"/>
                      <a:r>
                        <a:rPr lang="tr-TR" sz="800" b="1" i="0" u="none" strike="noStrike">
                          <a:solidFill>
                            <a:srgbClr val="000000"/>
                          </a:solidFill>
                          <a:effectLst/>
                          <a:latin typeface="Times New Roman" panose="02020603050405020304" pitchFamily="18" charset="0"/>
                        </a:rPr>
                        <a:t>KADRO UNVANI</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1">
                  <a:txBody>
                    <a:bodyPr/>
                    <a:lstStyle/>
                    <a:p>
                      <a:pPr algn="l" fontAlgn="b"/>
                      <a:r>
                        <a:rPr lang="tr-TR" sz="900" b="1" i="0" u="none" strike="noStrike">
                          <a:solidFill>
                            <a:srgbClr val="000000"/>
                          </a:solidFill>
                          <a:effectLst/>
                          <a:latin typeface="Calibri" panose="020F0502020204030204" pitchFamily="34" charset="0"/>
                        </a:rPr>
                        <a:t> </a:t>
                      </a:r>
                    </a:p>
                  </a:txBody>
                  <a:tcPr marL="7778" marR="7778" marT="77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243329713"/>
                  </a:ext>
                </a:extLst>
              </a:tr>
              <a:tr h="207375">
                <a:tc gridSpan="2">
                  <a:txBody>
                    <a:bodyPr/>
                    <a:lstStyle/>
                    <a:p>
                      <a:pPr algn="l" fontAlgn="ctr"/>
                      <a:r>
                        <a:rPr lang="tr-TR" sz="800" b="1" i="0" u="none" strike="noStrike">
                          <a:solidFill>
                            <a:srgbClr val="000000"/>
                          </a:solidFill>
                          <a:effectLst/>
                          <a:latin typeface="Times New Roman" panose="02020603050405020304" pitchFamily="18" charset="0"/>
                        </a:rPr>
                        <a:t>KADRO DERECESİ</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1">
                  <a:txBody>
                    <a:bodyPr/>
                    <a:lstStyle/>
                    <a:p>
                      <a:pPr algn="l" fontAlgn="b"/>
                      <a:r>
                        <a:rPr lang="tr-TR" sz="900" b="1" i="0" u="none" strike="noStrike">
                          <a:solidFill>
                            <a:srgbClr val="000000"/>
                          </a:solidFill>
                          <a:effectLst/>
                          <a:latin typeface="Calibri" panose="020F0502020204030204" pitchFamily="34" charset="0"/>
                        </a:rPr>
                        <a:t> </a:t>
                      </a:r>
                    </a:p>
                  </a:txBody>
                  <a:tcPr marL="7778" marR="7778" marT="77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699696414"/>
                  </a:ext>
                </a:extLst>
              </a:tr>
              <a:tr h="207375">
                <a:tc gridSpan="2">
                  <a:txBody>
                    <a:bodyPr/>
                    <a:lstStyle/>
                    <a:p>
                      <a:pPr algn="l" fontAlgn="ctr"/>
                      <a:r>
                        <a:rPr lang="tr-TR" sz="800" b="1" i="0" u="none" strike="noStrike">
                          <a:solidFill>
                            <a:srgbClr val="000000"/>
                          </a:solidFill>
                          <a:effectLst/>
                          <a:latin typeface="Times New Roman" panose="02020603050405020304" pitchFamily="18" charset="0"/>
                        </a:rPr>
                        <a:t>İLAN SIRA NO</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1">
                  <a:txBody>
                    <a:bodyPr/>
                    <a:lstStyle/>
                    <a:p>
                      <a:pPr algn="l" fontAlgn="b"/>
                      <a:r>
                        <a:rPr lang="tr-TR" sz="900" b="1" i="0" u="none" strike="noStrike">
                          <a:solidFill>
                            <a:srgbClr val="000000"/>
                          </a:solidFill>
                          <a:effectLst/>
                          <a:latin typeface="Calibri" panose="020F0502020204030204" pitchFamily="34" charset="0"/>
                        </a:rPr>
                        <a:t> </a:t>
                      </a:r>
                    </a:p>
                  </a:txBody>
                  <a:tcPr marL="7778" marR="7778" marT="77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681600204"/>
                  </a:ext>
                </a:extLst>
              </a:tr>
              <a:tr h="207375">
                <a:tc gridSpan="2">
                  <a:txBody>
                    <a:bodyPr/>
                    <a:lstStyle/>
                    <a:p>
                      <a:pPr algn="l" fontAlgn="ctr"/>
                      <a:r>
                        <a:rPr lang="tr-TR" sz="800" b="1" i="0" u="none" strike="noStrike">
                          <a:solidFill>
                            <a:srgbClr val="000000"/>
                          </a:solidFill>
                          <a:effectLst/>
                          <a:latin typeface="Times New Roman" panose="02020603050405020304" pitchFamily="18" charset="0"/>
                        </a:rPr>
                        <a:t>KADRO ADEDİ</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1">
                  <a:txBody>
                    <a:bodyPr/>
                    <a:lstStyle/>
                    <a:p>
                      <a:pPr algn="l" fontAlgn="b"/>
                      <a:r>
                        <a:rPr lang="tr-TR" sz="900" b="1" i="0" u="none" strike="noStrike">
                          <a:solidFill>
                            <a:srgbClr val="000000"/>
                          </a:solidFill>
                          <a:effectLst/>
                          <a:latin typeface="Calibri" panose="020F0502020204030204" pitchFamily="34" charset="0"/>
                        </a:rPr>
                        <a:t> </a:t>
                      </a:r>
                    </a:p>
                  </a:txBody>
                  <a:tcPr marL="7778" marR="7778" marT="77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338250114"/>
                  </a:ext>
                </a:extLst>
              </a:tr>
              <a:tr h="207375">
                <a:tc gridSpan="2">
                  <a:txBody>
                    <a:bodyPr/>
                    <a:lstStyle/>
                    <a:p>
                      <a:pPr algn="l" fontAlgn="b"/>
                      <a:r>
                        <a:rPr lang="tr-TR" sz="800" b="1" i="0" u="none" strike="noStrike">
                          <a:solidFill>
                            <a:srgbClr val="000000"/>
                          </a:solidFill>
                          <a:effectLst/>
                          <a:latin typeface="Times New Roman" panose="02020603050405020304" pitchFamily="18" charset="0"/>
                        </a:rPr>
                        <a:t>ÖZEL ŞARTLAR</a:t>
                      </a:r>
                    </a:p>
                  </a:txBody>
                  <a:tcPr marL="7778" marR="7778" marT="77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gridSpan="11">
                  <a:txBody>
                    <a:bodyPr/>
                    <a:lstStyle/>
                    <a:p>
                      <a:pPr algn="l" fontAlgn="ctr"/>
                      <a:r>
                        <a:rPr lang="tr-TR" sz="900" b="1" i="0" u="none" strike="noStrike">
                          <a:solidFill>
                            <a:srgbClr val="000000"/>
                          </a:solidFill>
                          <a:effectLst/>
                          <a:latin typeface="Calibri" panose="020F0502020204030204" pitchFamily="34" charset="0"/>
                        </a:rPr>
                        <a:t> </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219942252"/>
                  </a:ext>
                </a:extLst>
              </a:tr>
              <a:tr h="829499">
                <a:tc>
                  <a:txBody>
                    <a:bodyPr/>
                    <a:lstStyle/>
                    <a:p>
                      <a:pPr algn="l" fontAlgn="ctr"/>
                      <a:r>
                        <a:rPr lang="tr-TR" sz="900" b="1" i="0" u="none" strike="noStrike">
                          <a:solidFill>
                            <a:srgbClr val="000000"/>
                          </a:solidFill>
                          <a:effectLst/>
                          <a:latin typeface="Calibri" panose="020F0502020204030204" pitchFamily="34" charset="0"/>
                        </a:rPr>
                        <a:t>SIRA NO</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1" i="0" u="none" strike="noStrike">
                          <a:solidFill>
                            <a:srgbClr val="000000"/>
                          </a:solidFill>
                          <a:effectLst/>
                          <a:latin typeface="Calibri" panose="020F0502020204030204" pitchFamily="34" charset="0"/>
                        </a:rPr>
                        <a:t>ADI SOYADI</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1" i="0" u="none" strike="noStrike">
                          <a:solidFill>
                            <a:srgbClr val="000000"/>
                          </a:solidFill>
                          <a:effectLst/>
                          <a:latin typeface="Calibri" panose="020F0502020204030204" pitchFamily="34" charset="0"/>
                        </a:rPr>
                        <a:t>BAŞVURULAN </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UNVAN</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ALES </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LİSANS MEZUNİYET NOTU</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GİRİŞ SINAVI NOTU</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ALES %35</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LİSANS MEZUNİYET NOTU</a:t>
                      </a:r>
                      <a:br>
                        <a:rPr lang="tr-TR" sz="900" b="1" i="0" u="none" strike="noStrike">
                          <a:solidFill>
                            <a:srgbClr val="000000"/>
                          </a:solidFill>
                          <a:effectLst/>
                          <a:latin typeface="Calibri" panose="020F0502020204030204" pitchFamily="34" charset="0"/>
                        </a:rPr>
                      </a:br>
                      <a:r>
                        <a:rPr lang="tr-TR" sz="900" b="1" i="0" u="none" strike="noStrike">
                          <a:solidFill>
                            <a:srgbClr val="000000"/>
                          </a:solidFill>
                          <a:effectLst/>
                          <a:latin typeface="Calibri" panose="020F0502020204030204" pitchFamily="34" charset="0"/>
                        </a:rPr>
                        <a:t>%30</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GİRİŞ SINAVI NOTU %35</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TOPLAM</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SONUÇ</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1" i="0" u="none" strike="noStrike">
                          <a:solidFill>
                            <a:srgbClr val="000000"/>
                          </a:solidFill>
                          <a:effectLst/>
                          <a:latin typeface="Calibri" panose="020F0502020204030204" pitchFamily="34" charset="0"/>
                        </a:rPr>
                        <a:t>T.C. KİMLİK NO</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1" i="0" u="none" strike="noStrike">
                          <a:solidFill>
                            <a:srgbClr val="000000"/>
                          </a:solidFill>
                          <a:effectLst/>
                          <a:latin typeface="Calibri" panose="020F0502020204030204" pitchFamily="34" charset="0"/>
                        </a:rPr>
                        <a:t>BABA ADI</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3039047"/>
                  </a:ext>
                </a:extLst>
              </a:tr>
              <a:tr h="207375">
                <a:tc>
                  <a:txBody>
                    <a:bodyPr/>
                    <a:lstStyle/>
                    <a:p>
                      <a:pPr algn="ctr" fontAlgn="ctr"/>
                      <a:r>
                        <a:rPr lang="tr-TR" sz="900" b="1" i="0" u="none" strike="noStrike">
                          <a:solidFill>
                            <a:srgbClr val="000000"/>
                          </a:solidFill>
                          <a:effectLst/>
                          <a:latin typeface="Calibri" panose="020F0502020204030204" pitchFamily="34" charset="0"/>
                        </a:rPr>
                        <a:t>1</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1" i="0" u="none" strike="noStrike">
                          <a:solidFill>
                            <a:srgbClr val="000000"/>
                          </a:solidFill>
                          <a:effectLst/>
                          <a:latin typeface="Calibri" panose="020F0502020204030204" pitchFamily="34" charset="0"/>
                        </a:rPr>
                        <a:t> </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900" b="1" i="0" u="none" strike="noStrike">
                          <a:solidFill>
                            <a:srgbClr val="000000"/>
                          </a:solidFill>
                          <a:effectLst/>
                          <a:latin typeface="Calibri" panose="020F0502020204030204" pitchFamily="34" charset="0"/>
                        </a:rPr>
                        <a:t> </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 </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 </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 </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0,00</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0,00</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0,00</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0,00</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900" b="1" i="0" u="none" strike="noStrike">
                          <a:solidFill>
                            <a:srgbClr val="000000"/>
                          </a:solidFill>
                          <a:effectLst/>
                          <a:latin typeface="Calibri" panose="020F0502020204030204" pitchFamily="34" charset="0"/>
                        </a:rPr>
                        <a:t> </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tr-TR" sz="900" b="1" i="0" u="none" strike="noStrike">
                          <a:solidFill>
                            <a:srgbClr val="000000"/>
                          </a:solidFill>
                          <a:effectLst/>
                          <a:latin typeface="Calibri" panose="020F0502020204030204" pitchFamily="34" charset="0"/>
                        </a:rPr>
                        <a:t> </a:t>
                      </a:r>
                    </a:p>
                  </a:txBody>
                  <a:tcPr marL="7778" marR="7778" marT="77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tr-TR" sz="900" b="1" i="0" u="none" strike="noStrike">
                          <a:solidFill>
                            <a:srgbClr val="000000"/>
                          </a:solidFill>
                          <a:effectLst/>
                          <a:latin typeface="Calibri" panose="020F0502020204030204" pitchFamily="34" charset="0"/>
                        </a:rPr>
                        <a:t> </a:t>
                      </a:r>
                    </a:p>
                  </a:txBody>
                  <a:tcPr marL="7778" marR="7778" marT="777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9531889"/>
                  </a:ext>
                </a:extLst>
              </a:tr>
              <a:tr h="207375">
                <a:tc gridSpan="13">
                  <a:txBody>
                    <a:bodyPr/>
                    <a:lstStyle/>
                    <a:p>
                      <a:pPr algn="l" fontAlgn="ctr"/>
                      <a:r>
                        <a:rPr lang="tr-TR" sz="800" b="1" i="0" u="none" strike="noStrike" dirty="0">
                          <a:solidFill>
                            <a:srgbClr val="000000"/>
                          </a:solidFill>
                          <a:effectLst/>
                          <a:latin typeface="Times New Roman" panose="02020603050405020304" pitchFamily="18" charset="0"/>
                        </a:rPr>
                        <a:t>Not: Lisans Mezuniyet Notunu 4’lük sistemden 100’lük not sistemine çevirmede YÖK’ün not sistemi kullanılmıştır.</a:t>
                      </a:r>
                    </a:p>
                  </a:txBody>
                  <a:tcPr marL="7778" marR="7778" marT="777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214827541"/>
                  </a:ext>
                </a:extLst>
              </a:tr>
            </a:tbl>
          </a:graphicData>
        </a:graphic>
      </p:graphicFrame>
    </p:spTree>
    <p:extLst>
      <p:ext uri="{BB962C8B-B14F-4D97-AF65-F5344CB8AC3E}">
        <p14:creationId xmlns:p14="http://schemas.microsoft.com/office/powerpoint/2010/main" val="41184416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68B0D3D-A361-D45A-6565-900CDC98B952}"/>
              </a:ext>
            </a:extLst>
          </p:cNvPr>
          <p:cNvSpPr>
            <a:spLocks noGrp="1"/>
          </p:cNvSpPr>
          <p:nvPr>
            <p:ph idx="1"/>
          </p:nvPr>
        </p:nvSpPr>
        <p:spPr>
          <a:xfrm>
            <a:off x="0" y="894133"/>
            <a:ext cx="12191994" cy="5028103"/>
          </a:xfrm>
        </p:spPr>
        <p:txBody>
          <a:bodyPr>
            <a:noAutofit/>
          </a:bodyPr>
          <a:lstStyle/>
          <a:p>
            <a:pPr>
              <a:lnSpc>
                <a:spcPct val="107000"/>
              </a:lnSpc>
              <a:spcAft>
                <a:spcPts val="800"/>
              </a:spcAft>
              <a:buFont typeface="Wingdings" panose="05000000000000000000" pitchFamily="2" charset="2"/>
              <a:buChar char="q"/>
            </a:pPr>
            <a:r>
              <a:rPr lang="tr-TR" sz="1800" dirty="0">
                <a:cs typeface="Arial" charset="0"/>
              </a:rPr>
              <a:t>Sınavlarda başarılı olan adaylar, başarı puanları esas alınarak ilan edilir. İlan edilen kadro sayısı kadar da yedek aday belirlenir. Atanmaya hak kazanan adayların gerekli evrakları ilgili birimlere teslim etmesinden sonra atanmaları hakkında birim yönetim kurulu kararı alınarak Personel Daire Başkanlığına üst yazı ile bildirilir.</a:t>
            </a:r>
          </a:p>
          <a:p>
            <a:pPr>
              <a:lnSpc>
                <a:spcPct val="107000"/>
              </a:lnSpc>
              <a:spcAft>
                <a:spcPts val="800"/>
              </a:spcAft>
            </a:pPr>
            <a:r>
              <a:rPr lang="tr-TR" sz="1800" dirty="0">
                <a:cs typeface="Arial" charset="0"/>
              </a:rPr>
              <a:t>Personel Daire Başkanlığına gönderilecek atama evrakları;</a:t>
            </a:r>
          </a:p>
          <a:p>
            <a:pPr>
              <a:lnSpc>
                <a:spcPct val="50000"/>
              </a:lnSpc>
              <a:spcAft>
                <a:spcPts val="800"/>
              </a:spcAft>
              <a:buFont typeface="Wingdings" panose="05000000000000000000" pitchFamily="2" charset="2"/>
              <a:buChar char="ü"/>
            </a:pPr>
            <a:r>
              <a:rPr lang="tr-TR" sz="1800" dirty="0">
                <a:effectLst/>
                <a:ea typeface="Calibri" panose="020F0502020204030204" pitchFamily="34" charset="0"/>
                <a:cs typeface="Times New Roman" panose="02020603050405020304" pitchFamily="18" charset="0"/>
              </a:rPr>
              <a:t>Başvuru evrakları (Sistemden çıktı alınacak.)</a:t>
            </a:r>
          </a:p>
          <a:p>
            <a:pPr>
              <a:lnSpc>
                <a:spcPct val="50000"/>
              </a:lnSpc>
              <a:spcAft>
                <a:spcPts val="800"/>
              </a:spcAft>
              <a:buFont typeface="Wingdings" panose="05000000000000000000" pitchFamily="2" charset="2"/>
              <a:buChar char="ü"/>
            </a:pPr>
            <a:r>
              <a:rPr lang="tr-TR" sz="1800" dirty="0">
                <a:effectLst/>
                <a:ea typeface="Calibri" panose="020F0502020204030204" pitchFamily="34" charset="0"/>
                <a:cs typeface="Times New Roman" panose="02020603050405020304" pitchFamily="18" charset="0"/>
              </a:rPr>
              <a:t>Ön değerlendirme ve giriş sınavı jürisinin belirlendiğine dair karar</a:t>
            </a:r>
          </a:p>
          <a:p>
            <a:pPr>
              <a:lnSpc>
                <a:spcPct val="50000"/>
              </a:lnSpc>
              <a:spcAft>
                <a:spcPts val="800"/>
              </a:spcAft>
              <a:buFont typeface="Wingdings" panose="05000000000000000000" pitchFamily="2" charset="2"/>
              <a:buChar char="ü"/>
            </a:pPr>
            <a:r>
              <a:rPr lang="tr-TR" sz="1800" dirty="0">
                <a:effectLst/>
                <a:ea typeface="Calibri" panose="020F0502020204030204" pitchFamily="34" charset="0"/>
                <a:cs typeface="Times New Roman" panose="02020603050405020304" pitchFamily="18" charset="0"/>
              </a:rPr>
              <a:t>Ön değerlendirme ve giriş sınavı jürisine yazılan yazılar</a:t>
            </a:r>
          </a:p>
          <a:p>
            <a:pPr>
              <a:lnSpc>
                <a:spcPct val="50000"/>
              </a:lnSpc>
              <a:spcAft>
                <a:spcPts val="800"/>
              </a:spcAft>
              <a:buFont typeface="Wingdings" panose="05000000000000000000" pitchFamily="2" charset="2"/>
              <a:buChar char="ü"/>
            </a:pPr>
            <a:r>
              <a:rPr lang="tr-TR" sz="1800" dirty="0">
                <a:effectLst/>
                <a:ea typeface="Calibri" panose="020F0502020204030204" pitchFamily="34" charset="0"/>
                <a:cs typeface="Times New Roman" panose="02020603050405020304" pitchFamily="18" charset="0"/>
              </a:rPr>
              <a:t>Ön Değerlendirme sonuçları</a:t>
            </a:r>
          </a:p>
          <a:p>
            <a:pPr>
              <a:lnSpc>
                <a:spcPct val="50000"/>
              </a:lnSpc>
              <a:spcAft>
                <a:spcPts val="800"/>
              </a:spcAft>
              <a:buFont typeface="Wingdings" panose="05000000000000000000" pitchFamily="2" charset="2"/>
              <a:buChar char="ü"/>
            </a:pPr>
            <a:r>
              <a:rPr lang="tr-TR" sz="1800" dirty="0">
                <a:effectLst/>
                <a:ea typeface="Calibri" panose="020F0502020204030204" pitchFamily="34" charset="0"/>
                <a:cs typeface="Times New Roman" panose="02020603050405020304" pitchFamily="18" charset="0"/>
              </a:rPr>
              <a:t>Sınav evrakları (yoklama listesi, sınav tutanağı, başarılı olan adayın soru ve cevap kağıtları)</a:t>
            </a:r>
          </a:p>
          <a:p>
            <a:pPr>
              <a:lnSpc>
                <a:spcPct val="50000"/>
              </a:lnSpc>
              <a:spcAft>
                <a:spcPts val="800"/>
              </a:spcAft>
              <a:buFont typeface="Wingdings" panose="05000000000000000000" pitchFamily="2" charset="2"/>
              <a:buChar char="ü"/>
            </a:pPr>
            <a:r>
              <a:rPr lang="tr-TR" sz="1800" dirty="0">
                <a:effectLst/>
                <a:ea typeface="Calibri" panose="020F0502020204030204" pitchFamily="34" charset="0"/>
                <a:cs typeface="Times New Roman" panose="02020603050405020304" pitchFamily="18" charset="0"/>
              </a:rPr>
              <a:t>Nihai değerlendirme sonuçları</a:t>
            </a:r>
          </a:p>
          <a:p>
            <a:pPr>
              <a:lnSpc>
                <a:spcPct val="50000"/>
              </a:lnSpc>
              <a:spcAft>
                <a:spcPts val="800"/>
              </a:spcAft>
              <a:buFont typeface="Wingdings" panose="05000000000000000000" pitchFamily="2" charset="2"/>
              <a:buChar char="ü"/>
            </a:pPr>
            <a:r>
              <a:rPr lang="tr-TR" sz="1800" dirty="0">
                <a:effectLst/>
                <a:ea typeface="Calibri" panose="020F0502020204030204" pitchFamily="34" charset="0"/>
                <a:cs typeface="Times New Roman" panose="02020603050405020304" pitchFamily="18" charset="0"/>
              </a:rPr>
              <a:t>Başarılı olan adayın atanma dilekçesi ve ekleri</a:t>
            </a:r>
          </a:p>
          <a:p>
            <a:pPr>
              <a:lnSpc>
                <a:spcPct val="50000"/>
              </a:lnSpc>
              <a:spcAft>
                <a:spcPts val="800"/>
              </a:spcAft>
              <a:buFont typeface="Wingdings" panose="05000000000000000000" pitchFamily="2" charset="2"/>
              <a:buChar char="ü"/>
            </a:pPr>
            <a:r>
              <a:rPr lang="tr-TR" sz="1800" dirty="0">
                <a:effectLst/>
                <a:ea typeface="Calibri" panose="020F0502020204030204" pitchFamily="34" charset="0"/>
                <a:cs typeface="Times New Roman" panose="02020603050405020304" pitchFamily="18" charset="0"/>
              </a:rPr>
              <a:t>Yönetim kurulu kararı aslı</a:t>
            </a:r>
          </a:p>
          <a:p>
            <a:pPr>
              <a:lnSpc>
                <a:spcPct val="50000"/>
              </a:lnSpc>
              <a:spcAft>
                <a:spcPts val="800"/>
              </a:spcAft>
              <a:buFont typeface="Wingdings" panose="05000000000000000000" pitchFamily="2" charset="2"/>
              <a:buChar char="ü"/>
            </a:pPr>
            <a:r>
              <a:rPr lang="tr-TR" sz="1800" dirty="0">
                <a:effectLst/>
                <a:ea typeface="Calibri" panose="020F0502020204030204" pitchFamily="34" charset="0"/>
                <a:cs typeface="Times New Roman" panose="02020603050405020304" pitchFamily="18" charset="0"/>
              </a:rPr>
              <a:t>Atamanın uygun görüldüğüne dair üst yazı</a:t>
            </a:r>
          </a:p>
          <a:p>
            <a:pPr>
              <a:lnSpc>
                <a:spcPct val="107000"/>
              </a:lnSpc>
              <a:spcAft>
                <a:spcPts val="800"/>
              </a:spcAft>
            </a:pPr>
            <a:endParaRPr lang="tr-TR" sz="1800" dirty="0">
              <a:latin typeface="Arial" charset="0"/>
              <a:cs typeface="Arial" charset="0"/>
            </a:endParaRPr>
          </a:p>
          <a:p>
            <a:pPr>
              <a:lnSpc>
                <a:spcPct val="107000"/>
              </a:lnSpc>
              <a:spcAft>
                <a:spcPts val="800"/>
              </a:spcAft>
            </a:pPr>
            <a:endParaRPr lang="tr-TR" sz="1100" b="0" i="0" dirty="0">
              <a:solidFill>
                <a:srgbClr val="000000"/>
              </a:solidFill>
              <a:effectLst/>
              <a:latin typeface="Times New Roman" panose="02020603050405020304" pitchFamily="18" charset="0"/>
            </a:endParaRPr>
          </a:p>
          <a:p>
            <a:pPr>
              <a:lnSpc>
                <a:spcPct val="107000"/>
              </a:lnSpc>
              <a:spcAft>
                <a:spcPts val="800"/>
              </a:spcAft>
            </a:pP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tr-TR" sz="1600"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sz="1600" dirty="0"/>
          </a:p>
        </p:txBody>
      </p:sp>
      <p:sp>
        <p:nvSpPr>
          <p:cNvPr id="4" name="Dikdörtgen 3">
            <a:extLst>
              <a:ext uri="{FF2B5EF4-FFF2-40B4-BE49-F238E27FC236}">
                <a16:creationId xmlns:a16="http://schemas.microsoft.com/office/drawing/2014/main" id="{B5917A66-8B34-0F16-6B30-D802972BC991}"/>
              </a:ext>
            </a:extLst>
          </p:cNvPr>
          <p:cNvSpPr/>
          <p:nvPr/>
        </p:nvSpPr>
        <p:spPr>
          <a:xfrm>
            <a:off x="-2" y="208865"/>
            <a:ext cx="12191996" cy="461665"/>
          </a:xfrm>
          <a:prstGeom prst="rect">
            <a:avLst/>
          </a:prstGeom>
        </p:spPr>
        <p:txBody>
          <a:bodyPr wrap="square">
            <a:spAutoFit/>
          </a:bodyPr>
          <a:lstStyle/>
          <a:p>
            <a:pPr algn="ctr"/>
            <a:r>
              <a:rPr lang="tr-TR" sz="2400" b="1" dirty="0">
                <a:effectLst/>
                <a:latin typeface="Calibri" panose="020F0502020204030204" pitchFamily="34" charset="0"/>
                <a:ea typeface="Calibri" panose="020F0502020204030204" pitchFamily="34" charset="0"/>
                <a:cs typeface="Times New Roman" panose="02020603050405020304" pitchFamily="18" charset="0"/>
              </a:rPr>
              <a:t>Öğretim Görevlisi/Araştırma Görevlisi Atama İşlemleri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733834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68B0D3D-A361-D45A-6565-900CDC98B952}"/>
              </a:ext>
            </a:extLst>
          </p:cNvPr>
          <p:cNvSpPr>
            <a:spLocks noGrp="1"/>
          </p:cNvSpPr>
          <p:nvPr>
            <p:ph idx="1"/>
          </p:nvPr>
        </p:nvSpPr>
        <p:spPr>
          <a:xfrm>
            <a:off x="0" y="894133"/>
            <a:ext cx="12191994" cy="5028103"/>
          </a:xfrm>
        </p:spPr>
        <p:txBody>
          <a:bodyPr>
            <a:noAutofit/>
          </a:bodyPr>
          <a:lstStyle/>
          <a:p>
            <a:pPr>
              <a:lnSpc>
                <a:spcPct val="107000"/>
              </a:lnSpc>
              <a:spcAft>
                <a:spcPts val="800"/>
              </a:spcAft>
            </a:pPr>
            <a:endParaRPr lang="tr-TR" sz="1800" dirty="0">
              <a:latin typeface="Arial" charset="0"/>
              <a:cs typeface="Arial" charset="0"/>
            </a:endParaRPr>
          </a:p>
          <a:p>
            <a:pPr marL="0" indent="0">
              <a:lnSpc>
                <a:spcPct val="107000"/>
              </a:lnSpc>
              <a:spcAft>
                <a:spcPts val="800"/>
              </a:spcAft>
              <a:buNone/>
            </a:pPr>
            <a:r>
              <a:rPr lang="tr-TR" sz="1800" b="1" i="0" dirty="0">
                <a:solidFill>
                  <a:srgbClr val="000000"/>
                </a:solidFill>
                <a:effectLst/>
              </a:rPr>
              <a:t>     Muafiyet</a:t>
            </a:r>
          </a:p>
          <a:p>
            <a:pPr>
              <a:lnSpc>
                <a:spcPct val="107000"/>
              </a:lnSpc>
              <a:spcAft>
                <a:spcPts val="800"/>
              </a:spcAft>
              <a:buFont typeface="Wingdings" panose="05000000000000000000" pitchFamily="2" charset="2"/>
              <a:buChar char="q"/>
            </a:pPr>
            <a:r>
              <a:rPr lang="tr-TR" sz="1800" dirty="0">
                <a:ea typeface="Calibri" panose="020F0502020204030204" pitchFamily="34" charset="0"/>
                <a:cs typeface="Times New Roman" panose="02020603050405020304" pitchFamily="18" charset="0"/>
              </a:rPr>
              <a:t>Doktora veya tıpta, diş hekimliğinde, eczacılıkta ve veteriner hekimlikte uzmanlık ya da sanatta yeterlik eğitimini tamamlamış olanlarda, 7 </a:t>
            </a:r>
            <a:r>
              <a:rPr lang="tr-TR" sz="1800" dirty="0" err="1">
                <a:ea typeface="Calibri" panose="020F0502020204030204" pitchFamily="34" charset="0"/>
                <a:cs typeface="Times New Roman" panose="02020603050405020304" pitchFamily="18" charset="0"/>
              </a:rPr>
              <a:t>nci</a:t>
            </a:r>
            <a:r>
              <a:rPr lang="tr-TR" sz="1800" dirty="0">
                <a:ea typeface="Calibri" panose="020F0502020204030204" pitchFamily="34" charset="0"/>
                <a:cs typeface="Times New Roman" panose="02020603050405020304" pitchFamily="18" charset="0"/>
              </a:rPr>
              <a:t> maddenin dördüncü ve beşinci fıkraları kapsamındaki öğretim görevlisi kadrolarına atanacak olanlarda, yükseköğretim kurumlarında öğretim elemanı kadrolarında çalışmış veya çalışmakta olanlarda (Ek ibare:RG-7/1/2023-32066) uluslararası anlaşmalarla kurulan üniversitelerde Almanca ve Fransızca öğretimi için istihdam edilecek Yükseköğretim Kurumlarında Yabancı Dil Öğretimi ve Yabancı Dille Öğretim Yapılmasında Uyulacak Esaslara İlişkin Yönetmeliğin 8 inci maddesinin yedinci fıkrasındaki şartlardan aşağı olmamak kaydıyla Senato tarafından belirlenecek ilgili yabancı dili öğretme bilgi ve yetkinliğine sahip öğretim görevlisi adaylarında merkezi sınav şartı aranmaz.</a:t>
            </a:r>
          </a:p>
          <a:p>
            <a:pPr>
              <a:lnSpc>
                <a:spcPct val="107000"/>
              </a:lnSpc>
              <a:spcAft>
                <a:spcPts val="800"/>
              </a:spcAft>
              <a:buFont typeface="Wingdings" panose="05000000000000000000" pitchFamily="2" charset="2"/>
              <a:buChar char="q"/>
            </a:pPr>
            <a:endParaRPr lang="tr-TR" sz="1800" dirty="0">
              <a:ea typeface="Calibri" panose="020F0502020204030204" pitchFamily="34" charset="0"/>
              <a:cs typeface="Times New Roman" panose="02020603050405020304" pitchFamily="18" charset="0"/>
            </a:endParaRPr>
          </a:p>
          <a:p>
            <a:pPr>
              <a:lnSpc>
                <a:spcPct val="107000"/>
              </a:lnSpc>
              <a:spcAft>
                <a:spcPts val="800"/>
              </a:spcAft>
              <a:buFont typeface="Wingdings" panose="05000000000000000000" pitchFamily="2" charset="2"/>
              <a:buChar char="q"/>
            </a:pPr>
            <a:r>
              <a:rPr lang="tr-TR" sz="1800" dirty="0">
                <a:ea typeface="Calibri" panose="020F0502020204030204" pitchFamily="34" charset="0"/>
                <a:cs typeface="Times New Roman" panose="02020603050405020304" pitchFamily="18" charset="0"/>
              </a:rPr>
              <a:t>Meslek yüksekokullarının, bu Yönetmeliğin 6 </a:t>
            </a:r>
            <a:r>
              <a:rPr lang="tr-TR" sz="1800" dirty="0" err="1">
                <a:ea typeface="Calibri" panose="020F0502020204030204" pitchFamily="34" charset="0"/>
                <a:cs typeface="Times New Roman" panose="02020603050405020304" pitchFamily="18" charset="0"/>
              </a:rPr>
              <a:t>ncı</a:t>
            </a:r>
            <a:r>
              <a:rPr lang="tr-TR" sz="1800" dirty="0">
                <a:ea typeface="Calibri" panose="020F0502020204030204" pitchFamily="34" charset="0"/>
                <a:cs typeface="Times New Roman" panose="02020603050405020304" pitchFamily="18" charset="0"/>
              </a:rPr>
              <a:t> maddesinin dördüncü fıkrası kapsamındaki öğretim görevlisi kadroları haricindeki öğretim elemanı kadrolarına yapılacak başvurularda yabancı dil şartı aranmaz.</a:t>
            </a:r>
          </a:p>
          <a:p>
            <a:pPr marL="0" indent="0">
              <a:buNone/>
            </a:pPr>
            <a:endParaRPr lang="tr-TR" sz="1600" dirty="0"/>
          </a:p>
        </p:txBody>
      </p:sp>
      <p:sp>
        <p:nvSpPr>
          <p:cNvPr id="4" name="Dikdörtgen 3">
            <a:extLst>
              <a:ext uri="{FF2B5EF4-FFF2-40B4-BE49-F238E27FC236}">
                <a16:creationId xmlns:a16="http://schemas.microsoft.com/office/drawing/2014/main" id="{B5917A66-8B34-0F16-6B30-D802972BC991}"/>
              </a:ext>
            </a:extLst>
          </p:cNvPr>
          <p:cNvSpPr/>
          <p:nvPr/>
        </p:nvSpPr>
        <p:spPr>
          <a:xfrm>
            <a:off x="-2" y="208865"/>
            <a:ext cx="12191996" cy="461665"/>
          </a:xfrm>
          <a:prstGeom prst="rect">
            <a:avLst/>
          </a:prstGeom>
        </p:spPr>
        <p:txBody>
          <a:bodyPr wrap="square">
            <a:spAutoFit/>
          </a:bodyPr>
          <a:lstStyle/>
          <a:p>
            <a:pPr algn="ctr"/>
            <a:r>
              <a:rPr lang="tr-TR" sz="2400" b="1" dirty="0">
                <a:effectLst/>
                <a:latin typeface="Calibri" panose="020F0502020204030204" pitchFamily="34" charset="0"/>
                <a:ea typeface="Calibri" panose="020F0502020204030204" pitchFamily="34" charset="0"/>
                <a:cs typeface="Times New Roman" panose="02020603050405020304" pitchFamily="18" charset="0"/>
              </a:rPr>
              <a:t>Öğretim Görevlisi/Araştırma Görevlisi Atama İşlemleri</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062173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2837521" y="226155"/>
            <a:ext cx="6006032" cy="584775"/>
          </a:xfrm>
          <a:prstGeom prst="rect">
            <a:avLst/>
          </a:prstGeom>
        </p:spPr>
        <p:txBody>
          <a:bodyPr wrap="square">
            <a:spAutoFit/>
          </a:bodyPr>
          <a:lstStyle/>
          <a:p>
            <a:endParaRPr lang="tr-TR" sz="3200" dirty="0"/>
          </a:p>
        </p:txBody>
      </p:sp>
      <p:sp>
        <p:nvSpPr>
          <p:cNvPr id="14" name="Rectangle 3"/>
          <p:cNvSpPr txBox="1">
            <a:spLocks noChangeArrowheads="1"/>
          </p:cNvSpPr>
          <p:nvPr/>
        </p:nvSpPr>
        <p:spPr bwMode="auto">
          <a:xfrm>
            <a:off x="433055" y="1366873"/>
            <a:ext cx="11081441" cy="53201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tr-TR" sz="2400" u="sng" dirty="0">
              <a:latin typeface="Helvetica" panose="020B0604020202020204" pitchFamily="34" charset="0"/>
              <a:ea typeface="Cambria" panose="02040503050406030204" pitchFamily="18" charset="0"/>
              <a:cs typeface="Helvetica" panose="020B0604020202020204" pitchFamily="34" charset="0"/>
            </a:endParaRPr>
          </a:p>
          <a:p>
            <a:pPr algn="just"/>
            <a:r>
              <a:rPr lang="tr-TR" sz="2400" b="1" i="1" dirty="0">
                <a:latin typeface="Helvetica" panose="020B0604020202020204" pitchFamily="34" charset="0"/>
                <a:ea typeface="Cambria" panose="02040503050406030204" pitchFamily="18" charset="0"/>
                <a:cs typeface="Helvetica" panose="020B0604020202020204" pitchFamily="34" charset="0"/>
              </a:rPr>
              <a:t>                                                     </a:t>
            </a:r>
          </a:p>
          <a:p>
            <a:pPr algn="just"/>
            <a:endParaRPr lang="tr-TR" sz="2400" b="1" i="1" u="sng" dirty="0">
              <a:latin typeface="Helvetica" panose="020B0604020202020204" pitchFamily="34" charset="0"/>
              <a:ea typeface="Cambria" panose="02040503050406030204" pitchFamily="18" charset="0"/>
              <a:cs typeface="Helvetica" panose="020B0604020202020204" pitchFamily="34" charset="0"/>
            </a:endParaRPr>
          </a:p>
        </p:txBody>
      </p:sp>
      <p:sp>
        <p:nvSpPr>
          <p:cNvPr id="3" name="Metin kutusu 2"/>
          <p:cNvSpPr txBox="1"/>
          <p:nvPr/>
        </p:nvSpPr>
        <p:spPr>
          <a:xfrm>
            <a:off x="0" y="5084832"/>
            <a:ext cx="12192000" cy="646331"/>
          </a:xfrm>
          <a:prstGeom prst="rect">
            <a:avLst/>
          </a:prstGeom>
          <a:noFill/>
        </p:spPr>
        <p:txBody>
          <a:bodyPr wrap="square" rtlCol="0">
            <a:spAutoFit/>
          </a:bodyPr>
          <a:lstStyle/>
          <a:p>
            <a:pPr algn="ctr"/>
            <a:r>
              <a:rPr lang="tr-TR" sz="2800" dirty="0">
                <a:cs typeface="Helvetica" panose="020B0604020202020204" pitchFamily="34" charset="0"/>
              </a:rPr>
              <a:t> </a:t>
            </a:r>
            <a:r>
              <a:rPr lang="tr-TR" sz="3600" dirty="0">
                <a:cs typeface="Helvetica" panose="020B0604020202020204" pitchFamily="34" charset="0"/>
              </a:rPr>
              <a:t>TEŞEKKÜRLER</a:t>
            </a:r>
          </a:p>
        </p:txBody>
      </p:sp>
      <p:pic>
        <p:nvPicPr>
          <p:cNvPr id="2" name="Resim 1">
            <a:extLst>
              <a:ext uri="{FF2B5EF4-FFF2-40B4-BE49-F238E27FC236}">
                <a16:creationId xmlns:a16="http://schemas.microsoft.com/office/drawing/2014/main" id="{8614B549-5727-6F2D-441D-5B7745C3928E}"/>
              </a:ext>
            </a:extLst>
          </p:cNvPr>
          <p:cNvPicPr>
            <a:picLocks noChangeAspect="1"/>
          </p:cNvPicPr>
          <p:nvPr/>
        </p:nvPicPr>
        <p:blipFill>
          <a:blip r:embed="rId2"/>
          <a:stretch>
            <a:fillRect/>
          </a:stretch>
        </p:blipFill>
        <p:spPr>
          <a:xfrm>
            <a:off x="3346035" y="1366873"/>
            <a:ext cx="5753364" cy="3429297"/>
          </a:xfrm>
          <a:prstGeom prst="rect">
            <a:avLst/>
          </a:prstGeom>
        </p:spPr>
      </p:pic>
    </p:spTree>
    <p:extLst>
      <p:ext uri="{BB962C8B-B14F-4D97-AF65-F5344CB8AC3E}">
        <p14:creationId xmlns:p14="http://schemas.microsoft.com/office/powerpoint/2010/main" val="325159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3" y="189615"/>
            <a:ext cx="12191997" cy="523220"/>
          </a:xfrm>
          <a:prstGeom prst="rect">
            <a:avLst/>
          </a:prstGeom>
        </p:spPr>
        <p:txBody>
          <a:bodyPr wrap="square">
            <a:spAutoFit/>
          </a:bodyPr>
          <a:lstStyle/>
          <a:p>
            <a:pPr algn="ctr"/>
            <a:r>
              <a:rPr lang="tr-TR" sz="2800" b="1" dirty="0">
                <a:latin typeface="Helvetica" panose="020B0604020202020204" pitchFamily="34" charset="0"/>
                <a:cs typeface="Helvetica" panose="020B0604020202020204" pitchFamily="34" charset="0"/>
              </a:rPr>
              <a:t>GENEL ŞARTLAR</a:t>
            </a:r>
            <a:endParaRPr lang="tr-TR" sz="16600" b="1" dirty="0">
              <a:latin typeface="Helvetica" panose="020B0604020202020204" pitchFamily="34" charset="0"/>
              <a:cs typeface="Helvetica" panose="020B0604020202020204" pitchFamily="34" charset="0"/>
            </a:endParaRPr>
          </a:p>
        </p:txBody>
      </p:sp>
      <p:sp>
        <p:nvSpPr>
          <p:cNvPr id="14" name="Rectangle 3"/>
          <p:cNvSpPr txBox="1">
            <a:spLocks noChangeArrowheads="1"/>
          </p:cNvSpPr>
          <p:nvPr/>
        </p:nvSpPr>
        <p:spPr bwMode="auto">
          <a:xfrm>
            <a:off x="3" y="1105592"/>
            <a:ext cx="12191997" cy="585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sz="2400" dirty="0">
              <a:latin typeface="Helvetica" panose="020B0604020202020204" pitchFamily="34" charset="0"/>
              <a:cs typeface="Helvetica" panose="020B0604020202020204" pitchFamily="34" charset="0"/>
            </a:endParaRPr>
          </a:p>
          <a:p>
            <a:pPr algn="just"/>
            <a:r>
              <a:rPr lang="tr-TR" sz="2400" dirty="0">
                <a:latin typeface="Helvetica" panose="020B0604020202020204" pitchFamily="34" charset="0"/>
                <a:cs typeface="Helvetica" panose="020B0604020202020204" pitchFamily="34" charset="0"/>
              </a:rPr>
              <a:t>Doktor öğretim üyesi kadrolarına atanabilmek için;</a:t>
            </a:r>
          </a:p>
          <a:p>
            <a:pPr algn="just"/>
            <a:endParaRPr lang="tr-TR" sz="24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657 sayılı Devlet Memurları Kanununun 48 inci maddesindeki genel şartlara sahip olmak,</a:t>
            </a:r>
          </a:p>
          <a:p>
            <a:pPr algn="just"/>
            <a:endParaRPr lang="tr-TR" sz="24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Yükseköğretim kurumlarının, 2547 sayılı Kanunun 23 üncü maddesi uyarınca belirlenerek Yükseköğretim Kurulu tarafından onaylanmış öğretim üyeliğine yükseltilme ve atanmayla ilgili ek koşullar varsa, bu koşulları sağlamış olmak, </a:t>
            </a:r>
          </a:p>
          <a:p>
            <a:pPr algn="just"/>
            <a:endParaRPr lang="tr-TR" sz="24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İzmir Bakırçay Üniversitesi Öğretim Üyeliğine Yükseltilme ve Atanma Yönergesindeki şartları sağlıyor olmak gerekir.</a:t>
            </a:r>
          </a:p>
          <a:p>
            <a:pPr algn="just"/>
            <a:endParaRPr lang="tr-TR" sz="2400" dirty="0">
              <a:latin typeface="Helvetica" panose="020B0604020202020204" pitchFamily="34" charset="0"/>
              <a:cs typeface="Helvetica" panose="020B0604020202020204" pitchFamily="34" charset="0"/>
            </a:endParaRPr>
          </a:p>
          <a:p>
            <a:pPr algn="just"/>
            <a:endParaRPr lang="tr-TR"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21763737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4" y="284799"/>
            <a:ext cx="12191996" cy="461665"/>
          </a:xfrm>
          <a:prstGeom prst="rect">
            <a:avLst/>
          </a:prstGeom>
        </p:spPr>
        <p:txBody>
          <a:bodyPr wrap="square">
            <a:spAutoFit/>
          </a:bodyPr>
          <a:lstStyle/>
          <a:p>
            <a:pPr algn="ctr"/>
            <a:r>
              <a:rPr lang="tr-TR" sz="2400" b="1" dirty="0">
                <a:latin typeface="Helvetica" panose="020B0604020202020204" pitchFamily="34" charset="0"/>
                <a:cs typeface="Helvetica" panose="020B0604020202020204" pitchFamily="34" charset="0"/>
              </a:rPr>
              <a:t>DOKTOR ÖĞRETİM ÜYESİ KADROLARINA ATANMA</a:t>
            </a:r>
            <a:endParaRPr lang="tr-TR" sz="9600" b="1" dirty="0">
              <a:latin typeface="Helvetica" panose="020B0604020202020204" pitchFamily="34" charset="0"/>
              <a:cs typeface="Helvetica" panose="020B0604020202020204" pitchFamily="34" charset="0"/>
            </a:endParaRPr>
          </a:p>
        </p:txBody>
      </p:sp>
      <p:sp>
        <p:nvSpPr>
          <p:cNvPr id="3" name="Metin kutusu 2"/>
          <p:cNvSpPr txBox="1"/>
          <p:nvPr/>
        </p:nvSpPr>
        <p:spPr>
          <a:xfrm>
            <a:off x="4" y="1421475"/>
            <a:ext cx="12191996" cy="2677656"/>
          </a:xfrm>
          <a:prstGeom prst="rect">
            <a:avLst/>
          </a:prstGeom>
          <a:noFill/>
        </p:spPr>
        <p:txBody>
          <a:bodyPr wrap="square" rtlCol="0">
            <a:spAutoFit/>
          </a:bodyPr>
          <a:lstStyle/>
          <a:p>
            <a:pPr algn="just"/>
            <a:endParaRPr lang="tr-TR" sz="2400" b="1" dirty="0">
              <a:latin typeface="Helvetica" panose="020B0604020202020204" pitchFamily="34" charset="0"/>
              <a:cs typeface="Helvetica" panose="020B0604020202020204" pitchFamily="34" charset="0"/>
            </a:endParaRPr>
          </a:p>
          <a:p>
            <a:pPr algn="just"/>
            <a:r>
              <a:rPr lang="tr-TR" sz="2400" b="1" dirty="0">
                <a:latin typeface="Helvetica" panose="020B0604020202020204" pitchFamily="34" charset="0"/>
                <a:cs typeface="Helvetica" panose="020B0604020202020204" pitchFamily="34" charset="0"/>
              </a:rPr>
              <a:t>Atanma Şartı</a:t>
            </a:r>
          </a:p>
          <a:p>
            <a:pPr algn="just"/>
            <a:endParaRPr lang="tr-TR" sz="2400" dirty="0">
              <a:latin typeface="Helvetica" panose="020B0604020202020204" pitchFamily="34" charset="0"/>
              <a:cs typeface="Helvetica" panose="020B0604020202020204" pitchFamily="34" charset="0"/>
            </a:endParaRPr>
          </a:p>
          <a:p>
            <a:pPr algn="just"/>
            <a:r>
              <a:rPr lang="tr-TR" sz="2400" dirty="0">
                <a:latin typeface="Helvetica" panose="020B0604020202020204" pitchFamily="34" charset="0"/>
                <a:cs typeface="Helvetica" panose="020B0604020202020204" pitchFamily="34" charset="0"/>
              </a:rPr>
              <a:t>Doktor öğretim üyesi kadrolarına başvurabilmek için doktora veya tıpta, diş hekimliğinde, eczacılıkta ve veteriner hekimlikte uzmanlık ya da sanatta yeterlik eğitimini tamamlamış olmak gereklidir.</a:t>
            </a:r>
          </a:p>
          <a:p>
            <a:pPr algn="just"/>
            <a:endParaRPr lang="tr-TR" sz="2400" b="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2380066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3" y="229494"/>
            <a:ext cx="12191998" cy="461665"/>
          </a:xfrm>
          <a:prstGeom prst="rect">
            <a:avLst/>
          </a:prstGeom>
        </p:spPr>
        <p:txBody>
          <a:bodyPr wrap="square">
            <a:spAutoFit/>
          </a:bodyPr>
          <a:lstStyle/>
          <a:p>
            <a:pPr algn="ctr"/>
            <a:r>
              <a:rPr lang="tr-TR" i="1" dirty="0"/>
              <a:t> </a:t>
            </a:r>
            <a:r>
              <a:rPr lang="tr-TR" sz="2400" b="1" dirty="0">
                <a:latin typeface="Helvetica" panose="020B0604020202020204" pitchFamily="34" charset="0"/>
                <a:cs typeface="Helvetica" panose="020B0604020202020204" pitchFamily="34" charset="0"/>
              </a:rPr>
              <a:t>İLAN</a:t>
            </a:r>
          </a:p>
        </p:txBody>
      </p:sp>
      <p:sp>
        <p:nvSpPr>
          <p:cNvPr id="14" name="Rectangle 3"/>
          <p:cNvSpPr txBox="1">
            <a:spLocks noChangeArrowheads="1"/>
          </p:cNvSpPr>
          <p:nvPr/>
        </p:nvSpPr>
        <p:spPr bwMode="auto">
          <a:xfrm>
            <a:off x="3" y="1495869"/>
            <a:ext cx="12191998" cy="5459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r>
              <a:rPr lang="tr-TR" dirty="0"/>
              <a:t> </a:t>
            </a:r>
          </a:p>
          <a:p>
            <a:pPr algn="just"/>
            <a:r>
              <a:rPr lang="tr-TR" sz="2400" dirty="0">
                <a:latin typeface="Helvetica" panose="020B0604020202020204" pitchFamily="34" charset="0"/>
                <a:cs typeface="Helvetica" panose="020B0604020202020204" pitchFamily="34" charset="0"/>
              </a:rPr>
              <a:t>Üniversitemizde açık bulunan doktor öğretim üyesi kadroları, Resmî Gazete’de ve üniversitemiz web sitesi ana sayfasında ilan edilerek duyurulur. Bu ilanda adaylara on beş gün başvuru süresi tanınır ve son başvuru tarihi belirtilir.</a:t>
            </a:r>
            <a:endParaRPr lang="tr-TR" sz="2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0316420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1076021" y="304038"/>
            <a:ext cx="7935384" cy="984885"/>
          </a:xfrm>
          <a:prstGeom prst="rect">
            <a:avLst/>
          </a:prstGeom>
        </p:spPr>
        <p:txBody>
          <a:bodyPr wrap="square">
            <a:spAutoFit/>
          </a:bodyPr>
          <a:lstStyle/>
          <a:p>
            <a:pPr algn="ctr"/>
            <a:r>
              <a:rPr lang="tr-TR" i="1" dirty="0"/>
              <a:t> </a:t>
            </a:r>
            <a:br>
              <a:rPr lang="tr-TR" sz="2800" dirty="0"/>
            </a:br>
            <a:endParaRPr lang="tr-TR" sz="4000" b="1" dirty="0">
              <a:latin typeface="Helvetica" panose="020B0604020202020204" pitchFamily="34" charset="0"/>
              <a:cs typeface="Helvetica" panose="020B0604020202020204" pitchFamily="34" charset="0"/>
            </a:endParaRPr>
          </a:p>
        </p:txBody>
      </p:sp>
      <p:sp>
        <p:nvSpPr>
          <p:cNvPr id="14" name="Rectangle 3"/>
          <p:cNvSpPr txBox="1">
            <a:spLocks noChangeArrowheads="1"/>
          </p:cNvSpPr>
          <p:nvPr/>
        </p:nvSpPr>
        <p:spPr bwMode="auto">
          <a:xfrm>
            <a:off x="3" y="1352704"/>
            <a:ext cx="12191998" cy="5603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q"/>
            </a:pPr>
            <a:r>
              <a:rPr lang="tr-TR" sz="2400" dirty="0"/>
              <a:t>İlan edilen kadrolara başvurular Üniversite Bilgi Yönetim Sistemi (ÜBYS) üzerinden elektronik ortamda yapılır. </a:t>
            </a:r>
          </a:p>
          <a:p>
            <a:pPr algn="just"/>
            <a:endParaRPr lang="tr-TR" sz="2400" dirty="0"/>
          </a:p>
          <a:p>
            <a:pPr marL="342900" indent="-342900" algn="just">
              <a:buFont typeface="Wingdings" panose="05000000000000000000" pitchFamily="2" charset="2"/>
              <a:buChar char="q"/>
            </a:pPr>
            <a:r>
              <a:rPr lang="tr-TR" sz="2400" dirty="0"/>
              <a:t>Adayların başvuru dosyalarında yer alması gereken belgeler Üniversite Bilgi Yönetim Sistemi (ÜBYS) ilan başvuru sayfasında Personel Daire Başkanlığı tarafından ayrıntılı şekilde belirtilir. </a:t>
            </a:r>
          </a:p>
          <a:p>
            <a:pPr algn="just"/>
            <a:endParaRPr lang="tr-TR" sz="2400" dirty="0"/>
          </a:p>
          <a:p>
            <a:pPr marL="342900" indent="-342900" algn="just">
              <a:buFont typeface="Wingdings" panose="05000000000000000000" pitchFamily="2" charset="2"/>
              <a:buChar char="q"/>
            </a:pPr>
            <a:r>
              <a:rPr lang="tr-TR" sz="2400" dirty="0"/>
              <a:t>Her yılın ilk ilgili birim Yönetim Kurulu’nda, </a:t>
            </a:r>
            <a:r>
              <a:rPr lang="tr-TR" sz="2400" dirty="0">
                <a:latin typeface="Helvetica" panose="020B0604020202020204" pitchFamily="34" charset="0"/>
                <a:cs typeface="Helvetica" panose="020B0604020202020204" pitchFamily="34" charset="0"/>
              </a:rPr>
              <a:t>İzmir Bakırçay Üniversitesi Öğretim Üyeliğine Yükseltilme ve Atanma Yönergesi uyarınca </a:t>
            </a:r>
            <a:r>
              <a:rPr lang="tr-TR" sz="2400" dirty="0"/>
              <a:t>doktor öğretim üyeliği için en az üç asıl ve üç yedek profesör öğretim üyesinden oluşacak bir Akademik Yükseltilme ve Atanma Ön Değerlendirme Komisyonu belirlenir. </a:t>
            </a:r>
            <a:endParaRPr lang="tr-TR" sz="2400" dirty="0">
              <a:latin typeface="Helvetica" panose="020B0604020202020204" pitchFamily="34" charset="0"/>
              <a:cs typeface="Helvetica" panose="020B0604020202020204" pitchFamily="34" charset="0"/>
            </a:endParaRPr>
          </a:p>
        </p:txBody>
      </p:sp>
      <p:sp>
        <p:nvSpPr>
          <p:cNvPr id="3" name="Dikdörtgen 2"/>
          <p:cNvSpPr/>
          <p:nvPr/>
        </p:nvSpPr>
        <p:spPr>
          <a:xfrm>
            <a:off x="3" y="334815"/>
            <a:ext cx="12191998" cy="461665"/>
          </a:xfrm>
          <a:prstGeom prst="rect">
            <a:avLst/>
          </a:prstGeom>
        </p:spPr>
        <p:txBody>
          <a:bodyPr wrap="square">
            <a:spAutoFit/>
          </a:bodyPr>
          <a:lstStyle/>
          <a:p>
            <a:pPr algn="ctr"/>
            <a:r>
              <a:rPr lang="tr-TR" sz="2400" b="1" dirty="0">
                <a:solidFill>
                  <a:srgbClr val="000000"/>
                </a:solidFill>
                <a:latin typeface="Helvetica" panose="020B0604020202020204" pitchFamily="34" charset="0"/>
                <a:cs typeface="Helvetica" panose="020B0604020202020204" pitchFamily="34" charset="0"/>
              </a:rPr>
              <a:t>BAŞVURU VE ATANMA SÜRECİ</a:t>
            </a:r>
            <a:endParaRPr lang="tr-TR"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42162049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1076021" y="304038"/>
            <a:ext cx="7935384" cy="984885"/>
          </a:xfrm>
          <a:prstGeom prst="rect">
            <a:avLst/>
          </a:prstGeom>
        </p:spPr>
        <p:txBody>
          <a:bodyPr wrap="square">
            <a:spAutoFit/>
          </a:bodyPr>
          <a:lstStyle/>
          <a:p>
            <a:pPr algn="ctr"/>
            <a:r>
              <a:rPr lang="tr-TR" i="1" dirty="0"/>
              <a:t> </a:t>
            </a:r>
            <a:br>
              <a:rPr lang="tr-TR" sz="2800" dirty="0"/>
            </a:br>
            <a:endParaRPr lang="tr-TR" sz="4000" b="1" dirty="0">
              <a:latin typeface="Helvetica" panose="020B0604020202020204" pitchFamily="34" charset="0"/>
              <a:cs typeface="Helvetica" panose="020B0604020202020204" pitchFamily="34" charset="0"/>
            </a:endParaRPr>
          </a:p>
        </p:txBody>
      </p:sp>
      <p:sp>
        <p:nvSpPr>
          <p:cNvPr id="14" name="Rectangle 3"/>
          <p:cNvSpPr txBox="1">
            <a:spLocks noChangeArrowheads="1"/>
          </p:cNvSpPr>
          <p:nvPr/>
        </p:nvSpPr>
        <p:spPr bwMode="auto">
          <a:xfrm>
            <a:off x="3" y="1352704"/>
            <a:ext cx="12191998" cy="5603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342900" indent="-342900" algn="just">
              <a:buFont typeface="Wingdings" panose="05000000000000000000" pitchFamily="2" charset="2"/>
              <a:buChar char="q"/>
            </a:pPr>
            <a:r>
              <a:rPr lang="tr-TR" sz="2400" dirty="0"/>
              <a:t>Ön Değerlendirme Komisyonu adaylar hakkındaki kararını en fazla beş iş günü içinde verir ve olumlu veya olumsuz görüşünü açıkça belirterek ilgili birime arz eder.</a:t>
            </a:r>
          </a:p>
          <a:p>
            <a:pPr algn="just"/>
            <a:endParaRPr lang="tr-TR" sz="2400" dirty="0"/>
          </a:p>
          <a:p>
            <a:pPr marL="342900" indent="-342900" algn="just">
              <a:buFont typeface="Wingdings" panose="05000000000000000000" pitchFamily="2" charset="2"/>
              <a:buChar char="q"/>
            </a:pPr>
            <a:r>
              <a:rPr lang="tr-TR" sz="2400" dirty="0"/>
              <a:t>Ön değerlendirme sonucu olumlu olan başvuru(</a:t>
            </a:r>
            <a:r>
              <a:rPr lang="tr-TR" sz="2400" dirty="0" err="1"/>
              <a:t>lar</a:t>
            </a:r>
            <a:r>
              <a:rPr lang="tr-TR" sz="2400" dirty="0"/>
              <a:t>), bilim jürisine gönderilir.</a:t>
            </a:r>
          </a:p>
          <a:p>
            <a:pPr algn="just"/>
            <a:endParaRPr lang="tr-TR" sz="2400" dirty="0"/>
          </a:p>
          <a:p>
            <a:pPr marL="342900" indent="-34290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İzmir Bakırçay Üniversitesi Öğretim Üyeliğine Yükseltilme ve Atanma Yönergesi uyarınca b</a:t>
            </a:r>
            <a:r>
              <a:rPr lang="tr-TR" sz="2400" dirty="0"/>
              <a:t>irim yönetim kurulu tarafından belirlenen, birim yöneticisi veya görevlendireceği bir öğretim üyesi başkanlığında profesör veya doçent unvanlı en az üç öğretim üyesinden oluşan bir jüri önünde, ön değerlendirme komisyonu kararından sonra, atanacağı birimin eğitim dilinde deneme dersi yaptırılır.</a:t>
            </a:r>
          </a:p>
        </p:txBody>
      </p:sp>
      <p:sp>
        <p:nvSpPr>
          <p:cNvPr id="3" name="Dikdörtgen 2"/>
          <p:cNvSpPr/>
          <p:nvPr/>
        </p:nvSpPr>
        <p:spPr>
          <a:xfrm>
            <a:off x="3" y="334815"/>
            <a:ext cx="12191998" cy="461665"/>
          </a:xfrm>
          <a:prstGeom prst="rect">
            <a:avLst/>
          </a:prstGeom>
        </p:spPr>
        <p:txBody>
          <a:bodyPr wrap="square">
            <a:spAutoFit/>
          </a:bodyPr>
          <a:lstStyle/>
          <a:p>
            <a:pPr algn="ctr"/>
            <a:r>
              <a:rPr lang="tr-TR" sz="2400" b="1" dirty="0">
                <a:solidFill>
                  <a:srgbClr val="000000"/>
                </a:solidFill>
                <a:latin typeface="Helvetica" panose="020B0604020202020204" pitchFamily="34" charset="0"/>
                <a:cs typeface="Helvetica" panose="020B0604020202020204" pitchFamily="34" charset="0"/>
              </a:rPr>
              <a:t>BAŞVURU VE ATANMA SÜRECİ</a:t>
            </a:r>
            <a:endParaRPr lang="tr-TR"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4035513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Dikdörtgen 23">
            <a:extLst>
              <a:ext uri="{FF2B5EF4-FFF2-40B4-BE49-F238E27FC236}">
                <a16:creationId xmlns:a16="http://schemas.microsoft.com/office/drawing/2014/main" id="{4EC0CCF7-578E-E647-A8E0-D8CB277624CD}"/>
              </a:ext>
            </a:extLst>
          </p:cNvPr>
          <p:cNvSpPr/>
          <p:nvPr/>
        </p:nvSpPr>
        <p:spPr>
          <a:xfrm>
            <a:off x="1076021" y="304038"/>
            <a:ext cx="7935384" cy="984885"/>
          </a:xfrm>
          <a:prstGeom prst="rect">
            <a:avLst/>
          </a:prstGeom>
        </p:spPr>
        <p:txBody>
          <a:bodyPr wrap="square">
            <a:spAutoFit/>
          </a:bodyPr>
          <a:lstStyle/>
          <a:p>
            <a:pPr algn="ctr"/>
            <a:r>
              <a:rPr lang="tr-TR" i="1" dirty="0"/>
              <a:t> </a:t>
            </a:r>
            <a:br>
              <a:rPr lang="tr-TR" sz="2800" dirty="0"/>
            </a:br>
            <a:endParaRPr lang="tr-TR" sz="4000" b="1" dirty="0">
              <a:latin typeface="Helvetica" panose="020B0604020202020204" pitchFamily="34" charset="0"/>
              <a:cs typeface="Helvetica" panose="020B0604020202020204" pitchFamily="34" charset="0"/>
            </a:endParaRPr>
          </a:p>
        </p:txBody>
      </p:sp>
      <p:sp>
        <p:nvSpPr>
          <p:cNvPr id="14" name="Rectangle 3"/>
          <p:cNvSpPr txBox="1">
            <a:spLocks noChangeArrowheads="1"/>
          </p:cNvSpPr>
          <p:nvPr/>
        </p:nvSpPr>
        <p:spPr bwMode="auto">
          <a:xfrm>
            <a:off x="0" y="827257"/>
            <a:ext cx="12191998" cy="5603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a:endParaRPr lang="tr-TR" sz="24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Fakültelerde dekan, diğer birimlerde müdür; ilan edilen kadrolar için adayların durumlarını incelemek üzere, en az biri başka üniversiteden olmak üzere adayın başvurduğu bilim alanı ile ilgili olan üç profesör veya doçent kadrosunda bulunan doçenti, ilana son başvuru tarihinden itibaren on beş gün içinde tespit eder. İlan edilen kadronun bulunduğu birimin bölüm başkanı, profesör veya doçent ise jüri üyesi olarak belirlenmesi zorunludur.</a:t>
            </a:r>
          </a:p>
          <a:p>
            <a:pPr algn="just"/>
            <a:endParaRPr lang="tr-TR" sz="2400" dirty="0">
              <a:latin typeface="Helvetica" panose="020B0604020202020204" pitchFamily="34" charset="0"/>
              <a:cs typeface="Helvetica" panose="020B0604020202020204" pitchFamily="34" charset="0"/>
            </a:endParaRPr>
          </a:p>
          <a:p>
            <a:pPr marL="342900" indent="-342900" algn="just">
              <a:buFont typeface="Wingdings" panose="05000000000000000000" pitchFamily="2" charset="2"/>
              <a:buChar char="q"/>
            </a:pPr>
            <a:r>
              <a:rPr lang="tr-TR" sz="2400" dirty="0">
                <a:latin typeface="Helvetica" panose="020B0604020202020204" pitchFamily="34" charset="0"/>
                <a:cs typeface="Helvetica" panose="020B0604020202020204" pitchFamily="34" charset="0"/>
              </a:rPr>
              <a:t>İlgili birimler her aday için bu öğretim üyelerine, adaylarla ilgili bilimsel yayın ve çalışmalara ilişkin dosyaları ÜBYS üzerinden göndererek bir ay içerisinde yazılı görüşlerini bildirmelerini ister. Dosya inceleme sonuçlarının bir ay içinde gelmemesi halinde aynı usulle tespit edilen başka profesör veya doçente dosyalar incelenmesi için gönderilir.</a:t>
            </a:r>
          </a:p>
        </p:txBody>
      </p:sp>
      <p:sp>
        <p:nvSpPr>
          <p:cNvPr id="3" name="Dikdörtgen 2"/>
          <p:cNvSpPr/>
          <p:nvPr/>
        </p:nvSpPr>
        <p:spPr>
          <a:xfrm>
            <a:off x="1" y="334815"/>
            <a:ext cx="12192000" cy="461665"/>
          </a:xfrm>
          <a:prstGeom prst="rect">
            <a:avLst/>
          </a:prstGeom>
        </p:spPr>
        <p:txBody>
          <a:bodyPr wrap="square">
            <a:spAutoFit/>
          </a:bodyPr>
          <a:lstStyle/>
          <a:p>
            <a:pPr algn="ctr"/>
            <a:r>
              <a:rPr lang="tr-TR" sz="2400" b="1" dirty="0">
                <a:solidFill>
                  <a:srgbClr val="000000"/>
                </a:solidFill>
                <a:latin typeface="Helvetica" panose="020B0604020202020204" pitchFamily="34" charset="0"/>
                <a:cs typeface="Helvetica" panose="020B0604020202020204" pitchFamily="34" charset="0"/>
              </a:rPr>
              <a:t>BAŞVURU VE ATANMA SÜRECİ</a:t>
            </a:r>
            <a:endParaRPr lang="tr-TR" sz="2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4707513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75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heme/theme1.xml><?xml version="1.0" encoding="utf-8"?>
<a:theme xmlns:a="http://schemas.openxmlformats.org/drawingml/2006/main" name="1_Özel Tasarım">
  <a:themeElements>
    <a:clrScheme name="Kurumsal_Gri">
      <a:dk1>
        <a:srgbClr val="76777A"/>
      </a:dk1>
      <a:lt1>
        <a:sysClr val="window" lastClr="FFFFFF"/>
      </a:lt1>
      <a:dk2>
        <a:srgbClr val="76777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Bakırçay_Kurumsal_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Şablonsonsonsonson" id="{F8B1C065-14D2-4FE9-9F94-9CBDD7A9847C}" vid="{9F33FF1C-7399-4916-A2B9-F75F89C4171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2858</TotalTime>
  <Words>3337</Words>
  <Application>Microsoft Office PowerPoint</Application>
  <PresentationFormat>Geniş ekran</PresentationFormat>
  <Paragraphs>485</Paragraphs>
  <Slides>36</Slides>
  <Notes>0</Notes>
  <HiddenSlides>0</HiddenSlides>
  <MMClips>0</MMClips>
  <ScaleCrop>false</ScaleCrop>
  <HeadingPairs>
    <vt:vector size="6" baseType="variant">
      <vt:variant>
        <vt:lpstr>Kullanılan Yazı Tipleri</vt:lpstr>
      </vt:variant>
      <vt:variant>
        <vt:i4>6</vt:i4>
      </vt:variant>
      <vt:variant>
        <vt:lpstr>Tema</vt:lpstr>
      </vt:variant>
      <vt:variant>
        <vt:i4>2</vt:i4>
      </vt:variant>
      <vt:variant>
        <vt:lpstr>Slayt Başlıkları</vt:lpstr>
      </vt:variant>
      <vt:variant>
        <vt:i4>36</vt:i4>
      </vt:variant>
    </vt:vector>
  </HeadingPairs>
  <TitlesOfParts>
    <vt:vector size="44" baseType="lpstr">
      <vt:lpstr>Arial</vt:lpstr>
      <vt:lpstr>Calibri</vt:lpstr>
      <vt:lpstr>Calibri Light</vt:lpstr>
      <vt:lpstr>Helvetica</vt:lpstr>
      <vt:lpstr>Times New Roman</vt:lpstr>
      <vt:lpstr>Wingdings</vt:lpstr>
      <vt:lpstr>1_Özel Tasarım</vt:lpstr>
      <vt:lpstr>Office Teması</vt:lpstr>
      <vt:lpstr>İZMİR BAKIRÇAY ÜNİVERSİTESİ  PERSONEL DAİRE BAŞKANLIĞI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Basın Yayın</dc:creator>
  <cp:lastModifiedBy>Eşref Oğuz DEMİR</cp:lastModifiedBy>
  <cp:revision>374</cp:revision>
  <dcterms:created xsi:type="dcterms:W3CDTF">2020-03-03T07:32:53Z</dcterms:created>
  <dcterms:modified xsi:type="dcterms:W3CDTF">2023-03-01T13:39:19Z</dcterms:modified>
</cp:coreProperties>
</file>